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8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9" r:id="rId3"/>
    <p:sldId id="261" r:id="rId4"/>
    <p:sldId id="307" r:id="rId5"/>
    <p:sldId id="262" r:id="rId6"/>
    <p:sldId id="306" r:id="rId7"/>
    <p:sldId id="264" r:id="rId8"/>
    <p:sldId id="311" r:id="rId9"/>
    <p:sldId id="266" r:id="rId10"/>
    <p:sldId id="305" r:id="rId11"/>
    <p:sldId id="278" r:id="rId12"/>
    <p:sldId id="312" r:id="rId13"/>
    <p:sldId id="267" r:id="rId14"/>
    <p:sldId id="319" r:id="rId15"/>
    <p:sldId id="320" r:id="rId16"/>
    <p:sldId id="313" r:id="rId17"/>
    <p:sldId id="323" r:id="rId18"/>
    <p:sldId id="315" r:id="rId19"/>
    <p:sldId id="329" r:id="rId20"/>
    <p:sldId id="330" r:id="rId21"/>
    <p:sldId id="324" r:id="rId22"/>
    <p:sldId id="331" r:id="rId23"/>
    <p:sldId id="322" r:id="rId24"/>
    <p:sldId id="332" r:id="rId25"/>
    <p:sldId id="325" r:id="rId26"/>
    <p:sldId id="326" r:id="rId27"/>
    <p:sldId id="328" r:id="rId28"/>
    <p:sldId id="334" r:id="rId29"/>
    <p:sldId id="335" r:id="rId30"/>
    <p:sldId id="336" r:id="rId31"/>
    <p:sldId id="333" r:id="rId32"/>
    <p:sldId id="337" r:id="rId33"/>
    <p:sldId id="338" r:id="rId34"/>
    <p:sldId id="339" r:id="rId35"/>
    <p:sldId id="341" r:id="rId36"/>
    <p:sldId id="340" r:id="rId37"/>
    <p:sldId id="343" r:id="rId38"/>
    <p:sldId id="345" r:id="rId39"/>
    <p:sldId id="344" r:id="rId40"/>
    <p:sldId id="346" r:id="rId41"/>
    <p:sldId id="347" r:id="rId42"/>
    <p:sldId id="304" r:id="rId43"/>
    <p:sldId id="348" r:id="rId44"/>
    <p:sldId id="349" r:id="rId45"/>
    <p:sldId id="285" r:id="rId46"/>
  </p:sldIdLst>
  <p:sldSz cx="9144000" cy="5143500" type="screen16x9"/>
  <p:notesSz cx="6858000" cy="9144000"/>
  <p:embeddedFontLst>
    <p:embeddedFont>
      <p:font typeface="Arvo" panose="02010600030101010101" charset="0"/>
      <p:regular r:id="rId49"/>
      <p:bold r:id="rId50"/>
      <p:italic r:id="rId51"/>
      <p:boldItalic r:id="rId52"/>
    </p:embeddedFont>
    <p:embeddedFont>
      <p:font typeface="Bodoni" panose="02010600030101010101" charset="0"/>
      <p:regular r:id="rId53"/>
      <p:bold r:id="rId54"/>
      <p:italic r:id="rId55"/>
      <p:boldItalic r:id="rId56"/>
    </p:embeddedFont>
    <p:embeddedFont>
      <p:font typeface="Cabin" panose="02010600030101010101" charset="0"/>
      <p:regular r:id="rId57"/>
      <p:bold r:id="rId58"/>
      <p:italic r:id="rId59"/>
      <p:boldItalic r:id="rId60"/>
    </p:embeddedFont>
    <p:embeddedFont>
      <p:font typeface="Cabin Regular" panose="02010600030101010101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Montserrat" panose="02010600030101010101" charset="0"/>
      <p:regular r:id="rId66"/>
      <p:bold r:id="rId67"/>
      <p:italic r:id="rId68"/>
      <p:boldItalic r:id="rId69"/>
    </p:embeddedFont>
    <p:embeddedFont>
      <p:font typeface="Montserrat Black" panose="02010600030101010101" charset="0"/>
      <p:bold r:id="rId70"/>
      <p:boldItalic r:id="rId71"/>
    </p:embeddedFont>
    <p:embeddedFont>
      <p:font typeface="Montserrat ExtraBold" panose="02010600030101010101" charset="0"/>
      <p:bold r:id="rId72"/>
      <p:boldItalic r:id="rId73"/>
    </p:embeddedFont>
    <p:embeddedFont>
      <p:font typeface="Montserrat ExtraLight" panose="02010600030101010101" charset="0"/>
      <p:regular r:id="rId74"/>
      <p:bold r:id="rId75"/>
      <p:italic r:id="rId76"/>
      <p:boldItalic r:id="rId77"/>
    </p:embeddedFont>
    <p:embeddedFont>
      <p:font typeface="Montserrat Light" panose="02010600030101010101" charset="0"/>
      <p:regular r:id="rId78"/>
      <p:bold r:id="rId79"/>
      <p:italic r:id="rId80"/>
      <p:boldItalic r:id="rId81"/>
    </p:embeddedFont>
    <p:embeddedFont>
      <p:font typeface="Montserrat Medium" panose="02010600030101010101" charset="0"/>
      <p:regular r:id="rId82"/>
      <p:bold r:id="rId83"/>
      <p:italic r:id="rId84"/>
      <p:boldItalic r:id="rId85"/>
    </p:embeddedFont>
    <p:embeddedFont>
      <p:font typeface="Montserrat SemiBold" panose="02010600030101010101" charset="0"/>
      <p:regular r:id="rId86"/>
      <p:bold r:id="rId87"/>
      <p:italic r:id="rId88"/>
      <p:boldItalic r:id="rId89"/>
    </p:embeddedFont>
    <p:embeddedFont>
      <p:font typeface="Proxima Nova Semibold" panose="02010600030101010101" charset="0"/>
      <p:regular r:id="rId90"/>
      <p:bold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9FB2"/>
    <a:srgbClr val="BFBDBC"/>
    <a:srgbClr val="FCCC3B"/>
    <a:srgbClr val="374957"/>
    <a:srgbClr val="E9AA1B"/>
    <a:srgbClr val="F8BC28"/>
    <a:srgbClr val="FDD66C"/>
    <a:srgbClr val="EFD67E"/>
    <a:srgbClr val="314256"/>
    <a:srgbClr val="3E5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339CEC-0F39-44DC-BF19-A5A902FA89D1}">
  <a:tblStyle styleId="{F9339CEC-0F39-44DC-BF19-A5A902FA89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1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84" Type="http://schemas.openxmlformats.org/officeDocument/2006/relationships/font" Target="fonts/font36.fntdata"/><Relationship Id="rId89" Type="http://schemas.openxmlformats.org/officeDocument/2006/relationships/font" Target="fonts/font4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74" Type="http://schemas.openxmlformats.org/officeDocument/2006/relationships/font" Target="fonts/font26.fntdata"/><Relationship Id="rId79" Type="http://schemas.openxmlformats.org/officeDocument/2006/relationships/font" Target="fonts/font31.fntdata"/><Relationship Id="rId5" Type="http://schemas.openxmlformats.org/officeDocument/2006/relationships/slide" Target="slides/slide4.xml"/><Relationship Id="rId90" Type="http://schemas.openxmlformats.org/officeDocument/2006/relationships/font" Target="fonts/font42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font" Target="fonts/font32.fntdata"/><Relationship Id="rId85" Type="http://schemas.openxmlformats.org/officeDocument/2006/relationships/font" Target="fonts/font37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83" Type="http://schemas.openxmlformats.org/officeDocument/2006/relationships/font" Target="fonts/font35.fntdata"/><Relationship Id="rId88" Type="http://schemas.openxmlformats.org/officeDocument/2006/relationships/font" Target="fonts/font40.fntdata"/><Relationship Id="rId91" Type="http://schemas.openxmlformats.org/officeDocument/2006/relationships/font" Target="fonts/font43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font" Target="fonts/font30.fntdata"/><Relationship Id="rId81" Type="http://schemas.openxmlformats.org/officeDocument/2006/relationships/font" Target="fonts/font33.fntdata"/><Relationship Id="rId86" Type="http://schemas.openxmlformats.org/officeDocument/2006/relationships/font" Target="fonts/font38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font" Target="fonts/font28.fntdata"/><Relationship Id="rId7" Type="http://schemas.openxmlformats.org/officeDocument/2006/relationships/slide" Target="slides/slide6.xml"/><Relationship Id="rId71" Type="http://schemas.openxmlformats.org/officeDocument/2006/relationships/font" Target="fonts/font23.fntdata"/><Relationship Id="rId92" Type="http://schemas.openxmlformats.org/officeDocument/2006/relationships/font" Target="fonts/font4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8.fntdata"/><Relationship Id="rId87" Type="http://schemas.openxmlformats.org/officeDocument/2006/relationships/font" Target="fonts/font39.fntdata"/><Relationship Id="rId61" Type="http://schemas.openxmlformats.org/officeDocument/2006/relationships/font" Target="fonts/font13.fntdata"/><Relationship Id="rId82" Type="http://schemas.openxmlformats.org/officeDocument/2006/relationships/font" Target="fonts/font3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8.fntdata"/><Relationship Id="rId77" Type="http://schemas.openxmlformats.org/officeDocument/2006/relationships/font" Target="fonts/font2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0" i="0" baseline="0" dirty="0">
                <a:effectLst/>
              </a:rPr>
              <a:t>TensorRT+1070Ti</a:t>
            </a:r>
            <a:r>
              <a:rPr lang="zh-CN" altLang="zh-CN" sz="1800" b="0" i="0" baseline="0" dirty="0">
                <a:effectLst/>
              </a:rPr>
              <a:t>批量推理</a:t>
            </a:r>
            <a:r>
              <a:rPr lang="en-US" altLang="zh-CN" sz="1800" b="0" i="0" baseline="0" dirty="0">
                <a:effectLst/>
              </a:rPr>
              <a:t>time(</a:t>
            </a:r>
            <a:r>
              <a:rPr lang="en-US" altLang="zh-CN" sz="1800" b="0" i="0" baseline="0" dirty="0" err="1">
                <a:effectLst/>
              </a:rPr>
              <a:t>ms</a:t>
            </a:r>
            <a:r>
              <a:rPr lang="en-US" altLang="zh-CN" sz="1800" b="0" i="0" baseline="0" dirty="0">
                <a:effectLst/>
              </a:rPr>
              <a:t>)</a:t>
            </a:r>
            <a:endParaRPr lang="zh-CN" altLang="zh-CN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tensorrt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3">
                  <c:v>1040.0999999999999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46-4985-9888-4AECEFEAD1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tensorrt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26.68</c:v>
                </c:pt>
                <c:pt idx="1">
                  <c:v>47.47</c:v>
                </c:pt>
                <c:pt idx="2">
                  <c:v>65.075999999999993</c:v>
                </c:pt>
                <c:pt idx="3">
                  <c:v>117.3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46-4985-9888-4AECEFEAD1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82063360"/>
        <c:axId val="1218888512"/>
      </c:barChart>
      <c:catAx>
        <c:axId val="78206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8888512"/>
        <c:crosses val="autoZero"/>
        <c:auto val="1"/>
        <c:lblAlgn val="ctr"/>
        <c:lblOffset val="100"/>
        <c:noMultiLvlLbl val="0"/>
      </c:catAx>
      <c:valAx>
        <c:axId val="121888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206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err="1"/>
              <a:t>TensorRT+Google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Colab</a:t>
            </a:r>
            <a:r>
              <a:rPr lang="zh-CN" altLang="en-US" baseline="0" dirty="0"/>
              <a:t>批量推理</a:t>
            </a:r>
            <a:r>
              <a:rPr lang="en-US" altLang="zh-CN" baseline="0" dirty="0"/>
              <a:t>time(</a:t>
            </a:r>
            <a:r>
              <a:rPr lang="en-US" altLang="zh-CN" baseline="0" dirty="0" err="1"/>
              <a:t>ms</a:t>
            </a:r>
            <a:r>
              <a:rPr lang="en-US" altLang="zh-CN" baseline="0" dirty="0"/>
              <a:t>)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Tesla K80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  <c:pt idx="4">
                  <c:v>batch_size=91</c:v>
                </c:pt>
                <c:pt idx="5">
                  <c:v>batch_size=133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104.39</c:v>
                </c:pt>
                <c:pt idx="1">
                  <c:v>207.29</c:v>
                </c:pt>
                <c:pt idx="2">
                  <c:v>297.91000000000003</c:v>
                </c:pt>
                <c:pt idx="3">
                  <c:v>515.76</c:v>
                </c:pt>
                <c:pt idx="4">
                  <c:v>665.23</c:v>
                </c:pt>
                <c:pt idx="5">
                  <c:v>972.25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0A-4483-A9AD-41ED532228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Tesla P4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  <c:pt idx="4">
                  <c:v>batch_size=91</c:v>
                </c:pt>
                <c:pt idx="5">
                  <c:v>batch_size=133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41.78</c:v>
                </c:pt>
                <c:pt idx="1">
                  <c:v>67</c:v>
                </c:pt>
                <c:pt idx="2">
                  <c:v>96.25</c:v>
                </c:pt>
                <c:pt idx="3">
                  <c:v>175.18</c:v>
                </c:pt>
                <c:pt idx="4">
                  <c:v>224.12</c:v>
                </c:pt>
                <c:pt idx="5">
                  <c:v>329.07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0A-4483-A9AD-41ED532228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Tesla P100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  <c:pt idx="4">
                  <c:v>batch_size=91</c:v>
                </c:pt>
                <c:pt idx="5">
                  <c:v>batch_size=133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23.42</c:v>
                </c:pt>
                <c:pt idx="3">
                  <c:v>98.42</c:v>
                </c:pt>
                <c:pt idx="4">
                  <c:v>127.46</c:v>
                </c:pt>
                <c:pt idx="5">
                  <c:v>184.25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0A-4483-A9AD-41ED5322289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Tesla T4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  <c:pt idx="4">
                  <c:v>batch_size=91</c:v>
                </c:pt>
                <c:pt idx="5">
                  <c:v>batch_size=133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55.01</c:v>
                </c:pt>
                <c:pt idx="1">
                  <c:v>83.85</c:v>
                </c:pt>
                <c:pt idx="2">
                  <c:v>88.05</c:v>
                </c:pt>
                <c:pt idx="3">
                  <c:v>161.22</c:v>
                </c:pt>
                <c:pt idx="4">
                  <c:v>222.69</c:v>
                </c:pt>
                <c:pt idx="5">
                  <c:v>375.88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D0A-4483-A9AD-41ED532228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57832672"/>
        <c:axId val="1218896832"/>
      </c:barChart>
      <c:catAx>
        <c:axId val="2578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8896832"/>
        <c:crosses val="autoZero"/>
        <c:auto val="1"/>
        <c:lblAlgn val="ctr"/>
        <c:lblOffset val="100"/>
        <c:noMultiLvlLbl val="0"/>
      </c:catAx>
      <c:valAx>
        <c:axId val="121889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78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401502F-8BFF-452B-82B0-E8F0CA9550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A0C9FE-2D44-4E6D-A6BA-6031091807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6531B-7A02-4520-9CA3-E6CEE3110A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1CF305-ED4A-4DBE-BC01-E1D3DC2E80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DFB20D-97E2-4A09-BC1B-C672CE9482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4275-660E-41CE-95FA-2A63D86E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de7457949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de7457949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958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825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104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19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457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16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986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79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3fb36d6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43fb36d6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327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63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461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087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62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980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721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523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503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7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858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336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96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35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221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slide 1 1">
  <p:cSld name="SECTION_HEADER_1_1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 userDrawn="1">
  <p:cSld name="TITLE_AND_TWO_COLUMNS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3" name="Google Shape;203;p19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/>
          <p:nvPr/>
        </p:nvSpPr>
        <p:spPr>
          <a:xfrm flipH="1">
            <a:off x="4" y="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0" y="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0" y="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186750" y="2523212"/>
            <a:ext cx="2086200" cy="3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 dirty="0"/>
          </a:p>
        </p:txBody>
      </p:sp>
      <p:sp>
        <p:nvSpPr>
          <p:cNvPr id="210" name="Google Shape;210;p19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1229850" y="115948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3"/>
          </p:nvPr>
        </p:nvSpPr>
        <p:spPr>
          <a:xfrm>
            <a:off x="186750" y="2804187"/>
            <a:ext cx="20145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 dirty="0"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4"/>
          </p:nvPr>
        </p:nvSpPr>
        <p:spPr>
          <a:xfrm>
            <a:off x="2819550" y="2523212"/>
            <a:ext cx="2086200" cy="3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5"/>
          </p:nvPr>
        </p:nvSpPr>
        <p:spPr>
          <a:xfrm>
            <a:off x="2819550" y="2804187"/>
            <a:ext cx="20145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6"/>
          </p:nvPr>
        </p:nvSpPr>
        <p:spPr>
          <a:xfrm>
            <a:off x="5452350" y="2523212"/>
            <a:ext cx="2086200" cy="3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7"/>
          </p:nvPr>
        </p:nvSpPr>
        <p:spPr>
          <a:xfrm>
            <a:off x="5452350" y="2804187"/>
            <a:ext cx="20145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 1">
  <p:cSld name="BIG_NUMBER_1">
    <p:bg>
      <p:bgPr>
        <a:solidFill>
          <a:srgbClr val="3E516C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7" name="Google Shape;237;p21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1" name="Google Shape;241;p21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1"/>
          </p:nvPr>
        </p:nvSpPr>
        <p:spPr>
          <a:xfrm>
            <a:off x="144650" y="783575"/>
            <a:ext cx="8854800" cy="21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ubTitle" idx="3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46" name="Google Shape;246;p21"/>
          <p:cNvCxnSpPr/>
          <p:nvPr/>
        </p:nvCxnSpPr>
        <p:spPr>
          <a:xfrm>
            <a:off x="3814350" y="2884463"/>
            <a:ext cx="1515300" cy="0"/>
          </a:xfrm>
          <a:prstGeom prst="straightConnector1">
            <a:avLst/>
          </a:prstGeom>
          <a:noFill/>
          <a:ln w="19050" cap="flat" cmpd="sng">
            <a:solidFill>
              <a:srgbClr val="FCCC3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>
  <p:cSld name="CUSTOM">
    <p:bg>
      <p:bgPr>
        <a:solidFill>
          <a:srgbClr val="E9AA1B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122200" y="1826900"/>
            <a:ext cx="4899600" cy="9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8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1"/>
          </p:nvPr>
        </p:nvSpPr>
        <p:spPr>
          <a:xfrm>
            <a:off x="2122200" y="2765302"/>
            <a:ext cx="489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 1 1">
  <p:cSld name="CUSTOM_1_1">
    <p:bg>
      <p:bgPr>
        <a:solidFill>
          <a:srgbClr val="E9AA1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2122200" y="2102550"/>
            <a:ext cx="4899600" cy="9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0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itle &amp; Summary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/>
          <p:nvPr/>
        </p:nvSpPr>
        <p:spPr>
          <a:xfrm flipH="1">
            <a:off x="-17975" y="11"/>
            <a:ext cx="9108395" cy="515812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-17975" y="2085925"/>
            <a:ext cx="9191700" cy="1975800"/>
          </a:xfrm>
          <a:prstGeom prst="rect">
            <a:avLst/>
          </a:pr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1"/>
          </p:nvPr>
        </p:nvSpPr>
        <p:spPr>
          <a:xfrm>
            <a:off x="3926900" y="1768658"/>
            <a:ext cx="18903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ubTitle" idx="2"/>
          </p:nvPr>
        </p:nvSpPr>
        <p:spPr>
          <a:xfrm>
            <a:off x="1439125" y="1710508"/>
            <a:ext cx="1890300" cy="12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1439125" y="1283400"/>
            <a:ext cx="7866000" cy="7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ontserrat ExtraLight"/>
              <a:buNone/>
              <a:defRPr sz="3600" b="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3"/>
          </p:nvPr>
        </p:nvSpPr>
        <p:spPr>
          <a:xfrm>
            <a:off x="6414675" y="1768400"/>
            <a:ext cx="18903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4"/>
          </p:nvPr>
        </p:nvSpPr>
        <p:spPr>
          <a:xfrm>
            <a:off x="1439125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5"/>
          </p:nvPr>
        </p:nvSpPr>
        <p:spPr>
          <a:xfrm>
            <a:off x="3926900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6"/>
          </p:nvPr>
        </p:nvSpPr>
        <p:spPr>
          <a:xfrm>
            <a:off x="6414675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 rot="10800000" flipH="1">
            <a:off x="6095750" y="3297290"/>
            <a:ext cx="3060616" cy="18608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 rot="10800000">
            <a:off x="6388998" y="4132544"/>
            <a:ext cx="2767552" cy="102558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2"/>
          <p:cNvSpPr/>
          <p:nvPr/>
        </p:nvSpPr>
        <p:spPr>
          <a:xfrm rot="10800000">
            <a:off x="6388998" y="4366515"/>
            <a:ext cx="2767552" cy="791610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2"/>
          <p:cNvSpPr/>
          <p:nvPr/>
        </p:nvSpPr>
        <p:spPr>
          <a:xfrm flipH="1">
            <a:off x="185" y="0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0" y="0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0" y="0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AND_BODY_4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 rot="10800000" flipH="1">
            <a:off x="6610100" y="361005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rot="10800000">
            <a:off x="6853867" y="430490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 rot="10800000">
            <a:off x="6853867" y="449955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ldNum" idx="12"/>
          </p:nvPr>
        </p:nvSpPr>
        <p:spPr>
          <a:xfrm rot="10800000">
            <a:off x="-7362" y="-73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8" name="Google Shape;128;p13"/>
          <p:cNvSpPr/>
          <p:nvPr/>
        </p:nvSpPr>
        <p:spPr>
          <a:xfrm flipH="1">
            <a:off x="-7151" y="-7362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-7362" y="-7362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-7362" y="-7362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">
  <p:cSld name="TITLE_AND_BODY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595300" y="1215400"/>
            <a:ext cx="31197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"/>
          </p:nvPr>
        </p:nvSpPr>
        <p:spPr>
          <a:xfrm>
            <a:off x="5595300" y="2512925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" preserve="1">
  <p:cSld name="1_Text &amp; Image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595300" y="1215400"/>
            <a:ext cx="31197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17"/>
          <p:cNvSpPr/>
          <p:nvPr userDrawn="1"/>
        </p:nvSpPr>
        <p:spPr>
          <a:xfrm>
            <a:off x="1803732" y="785400"/>
            <a:ext cx="3094758" cy="3572704"/>
          </a:xfrm>
          <a:custGeom>
            <a:avLst/>
            <a:gdLst/>
            <a:ahLst/>
            <a:cxnLst/>
            <a:rect l="l" t="t" r="r" b="b"/>
            <a:pathLst>
              <a:path w="51393" h="59330" extrusionOk="0">
                <a:moveTo>
                  <a:pt x="1" y="0"/>
                </a:moveTo>
                <a:lnTo>
                  <a:pt x="1" y="59329"/>
                </a:lnTo>
                <a:lnTo>
                  <a:pt x="51393" y="29665"/>
                </a:lnTo>
                <a:lnTo>
                  <a:pt x="1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7"/>
          <p:cNvSpPr/>
          <p:nvPr userDrawn="1"/>
        </p:nvSpPr>
        <p:spPr>
          <a:xfrm>
            <a:off x="773787" y="1630238"/>
            <a:ext cx="1937679" cy="2237020"/>
          </a:xfrm>
          <a:custGeom>
            <a:avLst/>
            <a:gdLst/>
            <a:ahLst/>
            <a:cxnLst/>
            <a:rect l="l" t="t" r="r" b="b"/>
            <a:pathLst>
              <a:path w="32178" h="37149" extrusionOk="0">
                <a:moveTo>
                  <a:pt x="1" y="1"/>
                </a:moveTo>
                <a:lnTo>
                  <a:pt x="1" y="37148"/>
                </a:lnTo>
                <a:lnTo>
                  <a:pt x="32178" y="18574"/>
                </a:lnTo>
                <a:lnTo>
                  <a:pt x="1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7"/>
          <p:cNvSpPr/>
          <p:nvPr userDrawn="1"/>
        </p:nvSpPr>
        <p:spPr>
          <a:xfrm>
            <a:off x="2675970" y="1765424"/>
            <a:ext cx="1705902" cy="1968269"/>
          </a:xfrm>
          <a:custGeom>
            <a:avLst/>
            <a:gdLst/>
            <a:ahLst/>
            <a:cxnLst/>
            <a:rect l="l" t="t" r="r" b="b"/>
            <a:pathLst>
              <a:path w="28329" h="32686" extrusionOk="0">
                <a:moveTo>
                  <a:pt x="28329" y="0"/>
                </a:moveTo>
                <a:lnTo>
                  <a:pt x="1" y="16329"/>
                </a:lnTo>
                <a:lnTo>
                  <a:pt x="28329" y="32685"/>
                </a:lnTo>
                <a:lnTo>
                  <a:pt x="28329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"/>
          <p:cNvSpPr/>
          <p:nvPr userDrawn="1"/>
        </p:nvSpPr>
        <p:spPr>
          <a:xfrm>
            <a:off x="315950" y="1846878"/>
            <a:ext cx="600368" cy="6920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 userDrawn="1"/>
        </p:nvSpPr>
        <p:spPr>
          <a:xfrm>
            <a:off x="1184164" y="2581298"/>
            <a:ext cx="1237650" cy="1429142"/>
          </a:xfrm>
          <a:custGeom>
            <a:avLst/>
            <a:gdLst/>
            <a:ahLst/>
            <a:cxnLst/>
            <a:rect l="l" t="t" r="r" b="b"/>
            <a:pathLst>
              <a:path w="20553" h="23733" extrusionOk="0">
                <a:moveTo>
                  <a:pt x="20552" y="1"/>
                </a:moveTo>
                <a:lnTo>
                  <a:pt x="1" y="11867"/>
                </a:lnTo>
                <a:lnTo>
                  <a:pt x="20552" y="23733"/>
                </a:lnTo>
                <a:lnTo>
                  <a:pt x="20552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"/>
          <p:cNvSpPr/>
          <p:nvPr userDrawn="1"/>
        </p:nvSpPr>
        <p:spPr>
          <a:xfrm>
            <a:off x="3379240" y="1068599"/>
            <a:ext cx="922171" cy="1065428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7"/>
          <p:cNvSpPr/>
          <p:nvPr userDrawn="1"/>
        </p:nvSpPr>
        <p:spPr>
          <a:xfrm>
            <a:off x="1092465" y="1033849"/>
            <a:ext cx="922171" cy="1065428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 userDrawn="1"/>
        </p:nvSpPr>
        <p:spPr>
          <a:xfrm>
            <a:off x="2538225" y="3223325"/>
            <a:ext cx="340698" cy="393581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 userDrawn="1"/>
        </p:nvSpPr>
        <p:spPr>
          <a:xfrm>
            <a:off x="1433075" y="3522200"/>
            <a:ext cx="340698" cy="393581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 userDrawn="1"/>
        </p:nvSpPr>
        <p:spPr>
          <a:xfrm>
            <a:off x="390475" y="2314425"/>
            <a:ext cx="340698" cy="393581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"/>
          <p:cNvSpPr/>
          <p:nvPr userDrawn="1"/>
        </p:nvSpPr>
        <p:spPr>
          <a:xfrm>
            <a:off x="1092475" y="3733708"/>
            <a:ext cx="249006" cy="287644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/>
          <p:nvPr userDrawn="1"/>
        </p:nvSpPr>
        <p:spPr>
          <a:xfrm rot="3600098">
            <a:off x="491626" y="2698005"/>
            <a:ext cx="249018" cy="287642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"/>
          </p:nvPr>
        </p:nvSpPr>
        <p:spPr>
          <a:xfrm>
            <a:off x="5595300" y="2512925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 dirty="0"/>
          </a:p>
        </p:txBody>
      </p:sp>
      <p:sp>
        <p:nvSpPr>
          <p:cNvPr id="184" name="Google Shape;184;p17"/>
          <p:cNvSpPr/>
          <p:nvPr userDrawn="1"/>
        </p:nvSpPr>
        <p:spPr>
          <a:xfrm rot="10800000">
            <a:off x="5363659" y="1407245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001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>
  <p:cSld name="TITLE_AND_TWO_COLUMNS_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4959637" y="2028975"/>
            <a:ext cx="3389700" cy="2223600"/>
          </a:xfrm>
          <a:prstGeom prst="rect">
            <a:avLst/>
          </a:prstGeom>
          <a:noFill/>
          <a:ln w="9525" cap="flat" cmpd="sng">
            <a:solidFill>
              <a:srgbClr val="E9A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1112825" y="2028975"/>
            <a:ext cx="3389700" cy="2223600"/>
          </a:xfrm>
          <a:prstGeom prst="rect">
            <a:avLst/>
          </a:prstGeom>
          <a:noFill/>
          <a:ln w="9525" cap="flat" cmpd="sng">
            <a:solidFill>
              <a:srgbClr val="3E51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1461450" y="2368250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2"/>
          </p:nvPr>
        </p:nvSpPr>
        <p:spPr>
          <a:xfrm>
            <a:off x="5335925" y="2376350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/>
          </p:nvPr>
        </p:nvSpPr>
        <p:spPr>
          <a:xfrm>
            <a:off x="1229850" y="115948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/>
          <p:nvPr/>
        </p:nvSpPr>
        <p:spPr>
          <a:xfrm flipH="1">
            <a:off x="4" y="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0" y="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0" y="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3"/>
          </p:nvPr>
        </p:nvSpPr>
        <p:spPr>
          <a:xfrm>
            <a:off x="1461450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4"/>
          </p:nvPr>
        </p:nvSpPr>
        <p:spPr>
          <a:xfrm>
            <a:off x="5335925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00" name="Google Shape;200;p18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1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6" r:id="rId3"/>
    <p:sldLayoutId id="2147483657" r:id="rId4"/>
    <p:sldLayoutId id="2147483658" r:id="rId5"/>
    <p:sldLayoutId id="2147483659" r:id="rId6"/>
    <p:sldLayoutId id="2147483663" r:id="rId7"/>
    <p:sldLayoutId id="2147483675" r:id="rId8"/>
    <p:sldLayoutId id="2147483664" r:id="rId9"/>
    <p:sldLayoutId id="2147483665" r:id="rId10"/>
    <p:sldLayoutId id="2147483667" r:id="rId11"/>
    <p:sldLayoutId id="214748366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9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2302350" y="2102550"/>
            <a:ext cx="4539300" cy="9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zh-CN" altLang="en-US" sz="36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简介</a:t>
            </a:r>
            <a:r>
              <a:rPr lang="es" dirty="0">
                <a:solidFill>
                  <a:srgbClr val="3E516C"/>
                </a:solidFill>
              </a:rPr>
              <a:t> </a:t>
            </a:r>
            <a:br>
              <a:rPr lang="es" dirty="0">
                <a:solidFill>
                  <a:srgbClr val="3E516C"/>
                </a:solidFill>
              </a:rPr>
            </a:br>
            <a:r>
              <a:rPr lang="en-US" dirty="0"/>
              <a:t>NVIDIA </a:t>
            </a:r>
            <a:r>
              <a:rPr lang="en-US" dirty="0" err="1"/>
              <a:t>TensorRT</a:t>
            </a:r>
            <a:r>
              <a:rPr lang="es" sz="3600" dirty="0">
                <a:solidFill>
                  <a:srgbClr val="FFFFFF"/>
                </a:solidFill>
              </a:rPr>
              <a:t> </a:t>
            </a:r>
            <a:r>
              <a:rPr lang="zh-CN" altLang="en-US" b="0" dirty="0">
                <a:solidFill>
                  <a:srgbClr val="3E516C"/>
                </a:solidFill>
                <a:latin typeface="Montserrat Medium"/>
                <a:sym typeface="Montserrat Medium"/>
              </a:rPr>
              <a:t>以及实战记录</a:t>
            </a:r>
            <a:endParaRPr sz="3600" b="0" dirty="0">
              <a:solidFill>
                <a:srgbClr val="3E516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subTitle" idx="1"/>
          </p:nvPr>
        </p:nvSpPr>
        <p:spPr>
          <a:xfrm>
            <a:off x="256783" y="2711105"/>
            <a:ext cx="2086200" cy="3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一维数组</a:t>
            </a:r>
            <a:endParaRPr dirty="0">
              <a:solidFill>
                <a:srgbClr val="3E516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90" name="Google Shape;390;p35"/>
          <p:cNvCxnSpPr/>
          <p:nvPr/>
        </p:nvCxnSpPr>
        <p:spPr>
          <a:xfrm>
            <a:off x="2041940" y="2180808"/>
            <a:ext cx="0" cy="1961100"/>
          </a:xfrm>
          <a:prstGeom prst="straightConnector1">
            <a:avLst/>
          </a:prstGeom>
          <a:noFill/>
          <a:ln w="9525" cap="rnd" cmpd="sng">
            <a:solidFill>
              <a:srgbClr val="E9AA1B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grpSp>
        <p:nvGrpSpPr>
          <p:cNvPr id="393" name="Google Shape;393;p35"/>
          <p:cNvGrpSpPr/>
          <p:nvPr/>
        </p:nvGrpSpPr>
        <p:grpSpPr>
          <a:xfrm>
            <a:off x="368696" y="2085930"/>
            <a:ext cx="454500" cy="393600"/>
            <a:chOff x="950125" y="1896550"/>
            <a:chExt cx="454500" cy="3936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94" name="Google Shape;394;p35"/>
            <p:cNvSpPr/>
            <p:nvPr/>
          </p:nvSpPr>
          <p:spPr>
            <a:xfrm>
              <a:off x="950125" y="1896550"/>
              <a:ext cx="454500" cy="3936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35"/>
            <p:cNvGrpSpPr/>
            <p:nvPr/>
          </p:nvGrpSpPr>
          <p:grpSpPr>
            <a:xfrm>
              <a:off x="1083154" y="1999129"/>
              <a:ext cx="188442" cy="188442"/>
              <a:chOff x="5660400" y="238125"/>
              <a:chExt cx="481825" cy="481825"/>
            </a:xfrm>
            <a:grpFill/>
          </p:grpSpPr>
          <p:sp>
            <p:nvSpPr>
              <p:cNvPr id="396" name="Google Shape;396;p35"/>
              <p:cNvSpPr/>
              <p:nvPr/>
            </p:nvSpPr>
            <p:spPr>
              <a:xfrm>
                <a:off x="5660400" y="436700"/>
                <a:ext cx="481825" cy="2832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330" extrusionOk="0">
                    <a:moveTo>
                      <a:pt x="5120" y="1130"/>
                    </a:moveTo>
                    <a:cubicBezTo>
                      <a:pt x="5433" y="1130"/>
                      <a:pt x="5683" y="1380"/>
                      <a:pt x="5683" y="1693"/>
                    </a:cubicBezTo>
                    <a:cubicBezTo>
                      <a:pt x="5683" y="2006"/>
                      <a:pt x="5433" y="2259"/>
                      <a:pt x="5120" y="2259"/>
                    </a:cubicBezTo>
                    <a:lnTo>
                      <a:pt x="2861" y="2259"/>
                    </a:lnTo>
                    <a:cubicBezTo>
                      <a:pt x="2548" y="2259"/>
                      <a:pt x="2298" y="2006"/>
                      <a:pt x="2298" y="1693"/>
                    </a:cubicBezTo>
                    <a:cubicBezTo>
                      <a:pt x="2298" y="1380"/>
                      <a:pt x="2548" y="1130"/>
                      <a:pt x="2861" y="1130"/>
                    </a:cubicBezTo>
                    <a:close/>
                    <a:moveTo>
                      <a:pt x="10766" y="1130"/>
                    </a:moveTo>
                    <a:cubicBezTo>
                      <a:pt x="11079" y="1130"/>
                      <a:pt x="11329" y="1380"/>
                      <a:pt x="11329" y="1693"/>
                    </a:cubicBezTo>
                    <a:cubicBezTo>
                      <a:pt x="11329" y="2006"/>
                      <a:pt x="11079" y="2259"/>
                      <a:pt x="10766" y="2259"/>
                    </a:cubicBezTo>
                    <a:lnTo>
                      <a:pt x="8507" y="2259"/>
                    </a:lnTo>
                    <a:cubicBezTo>
                      <a:pt x="8194" y="2259"/>
                      <a:pt x="7944" y="2006"/>
                      <a:pt x="7944" y="1693"/>
                    </a:cubicBezTo>
                    <a:cubicBezTo>
                      <a:pt x="7944" y="1380"/>
                      <a:pt x="8194" y="1130"/>
                      <a:pt x="8507" y="1130"/>
                    </a:cubicBezTo>
                    <a:close/>
                    <a:moveTo>
                      <a:pt x="16412" y="1130"/>
                    </a:moveTo>
                    <a:cubicBezTo>
                      <a:pt x="16725" y="1130"/>
                      <a:pt x="16975" y="1380"/>
                      <a:pt x="16975" y="1693"/>
                    </a:cubicBezTo>
                    <a:cubicBezTo>
                      <a:pt x="16975" y="2006"/>
                      <a:pt x="16725" y="2259"/>
                      <a:pt x="16412" y="2259"/>
                    </a:cubicBezTo>
                    <a:lnTo>
                      <a:pt x="14153" y="2259"/>
                    </a:lnTo>
                    <a:cubicBezTo>
                      <a:pt x="13840" y="2259"/>
                      <a:pt x="13590" y="2006"/>
                      <a:pt x="13590" y="1693"/>
                    </a:cubicBezTo>
                    <a:cubicBezTo>
                      <a:pt x="13590" y="1380"/>
                      <a:pt x="13840" y="1130"/>
                      <a:pt x="14153" y="1130"/>
                    </a:cubicBezTo>
                    <a:close/>
                    <a:moveTo>
                      <a:pt x="5120" y="4518"/>
                    </a:moveTo>
                    <a:cubicBezTo>
                      <a:pt x="5433" y="4518"/>
                      <a:pt x="5683" y="4767"/>
                      <a:pt x="5683" y="5081"/>
                    </a:cubicBezTo>
                    <a:cubicBezTo>
                      <a:pt x="5683" y="5394"/>
                      <a:pt x="5433" y="5647"/>
                      <a:pt x="5120" y="5647"/>
                    </a:cubicBezTo>
                    <a:lnTo>
                      <a:pt x="2861" y="5647"/>
                    </a:lnTo>
                    <a:cubicBezTo>
                      <a:pt x="2548" y="5647"/>
                      <a:pt x="2298" y="5394"/>
                      <a:pt x="2298" y="5081"/>
                    </a:cubicBezTo>
                    <a:cubicBezTo>
                      <a:pt x="2298" y="4767"/>
                      <a:pt x="2548" y="4518"/>
                      <a:pt x="2861" y="4518"/>
                    </a:cubicBezTo>
                    <a:close/>
                    <a:moveTo>
                      <a:pt x="10766" y="4518"/>
                    </a:moveTo>
                    <a:cubicBezTo>
                      <a:pt x="11079" y="4518"/>
                      <a:pt x="11329" y="4767"/>
                      <a:pt x="11329" y="5081"/>
                    </a:cubicBezTo>
                    <a:cubicBezTo>
                      <a:pt x="11329" y="5394"/>
                      <a:pt x="11079" y="5647"/>
                      <a:pt x="10766" y="5647"/>
                    </a:cubicBezTo>
                    <a:lnTo>
                      <a:pt x="8507" y="5647"/>
                    </a:lnTo>
                    <a:cubicBezTo>
                      <a:pt x="8194" y="5647"/>
                      <a:pt x="7944" y="5394"/>
                      <a:pt x="7944" y="5081"/>
                    </a:cubicBezTo>
                    <a:cubicBezTo>
                      <a:pt x="7944" y="4767"/>
                      <a:pt x="8194" y="4518"/>
                      <a:pt x="8507" y="4518"/>
                    </a:cubicBezTo>
                    <a:close/>
                    <a:moveTo>
                      <a:pt x="16412" y="4518"/>
                    </a:moveTo>
                    <a:cubicBezTo>
                      <a:pt x="16725" y="4518"/>
                      <a:pt x="16975" y="4767"/>
                      <a:pt x="16975" y="5081"/>
                    </a:cubicBezTo>
                    <a:cubicBezTo>
                      <a:pt x="16975" y="5394"/>
                      <a:pt x="16725" y="5647"/>
                      <a:pt x="16412" y="5647"/>
                    </a:cubicBezTo>
                    <a:lnTo>
                      <a:pt x="14153" y="5647"/>
                    </a:lnTo>
                    <a:cubicBezTo>
                      <a:pt x="13840" y="5647"/>
                      <a:pt x="13590" y="5394"/>
                      <a:pt x="13590" y="5081"/>
                    </a:cubicBezTo>
                    <a:cubicBezTo>
                      <a:pt x="13590" y="4767"/>
                      <a:pt x="13840" y="4518"/>
                      <a:pt x="14153" y="4518"/>
                    </a:cubicBezTo>
                    <a:close/>
                    <a:moveTo>
                      <a:pt x="5120" y="7941"/>
                    </a:moveTo>
                    <a:cubicBezTo>
                      <a:pt x="5433" y="7941"/>
                      <a:pt x="5683" y="8194"/>
                      <a:pt x="5683" y="8507"/>
                    </a:cubicBezTo>
                    <a:cubicBezTo>
                      <a:pt x="5683" y="8818"/>
                      <a:pt x="5433" y="9071"/>
                      <a:pt x="5120" y="9071"/>
                    </a:cubicBezTo>
                    <a:lnTo>
                      <a:pt x="2861" y="9071"/>
                    </a:lnTo>
                    <a:cubicBezTo>
                      <a:pt x="2548" y="9071"/>
                      <a:pt x="2298" y="8818"/>
                      <a:pt x="2298" y="8507"/>
                    </a:cubicBezTo>
                    <a:cubicBezTo>
                      <a:pt x="2298" y="8194"/>
                      <a:pt x="2548" y="7941"/>
                      <a:pt x="2861" y="7941"/>
                    </a:cubicBezTo>
                    <a:close/>
                    <a:moveTo>
                      <a:pt x="10766" y="7941"/>
                    </a:moveTo>
                    <a:cubicBezTo>
                      <a:pt x="11079" y="7941"/>
                      <a:pt x="11329" y="8194"/>
                      <a:pt x="11329" y="8507"/>
                    </a:cubicBezTo>
                    <a:cubicBezTo>
                      <a:pt x="11329" y="8818"/>
                      <a:pt x="11079" y="9071"/>
                      <a:pt x="10766" y="9071"/>
                    </a:cubicBezTo>
                    <a:lnTo>
                      <a:pt x="8507" y="9071"/>
                    </a:lnTo>
                    <a:cubicBezTo>
                      <a:pt x="8194" y="9071"/>
                      <a:pt x="7944" y="8818"/>
                      <a:pt x="7944" y="8507"/>
                    </a:cubicBezTo>
                    <a:cubicBezTo>
                      <a:pt x="7944" y="8194"/>
                      <a:pt x="8194" y="7941"/>
                      <a:pt x="8507" y="7941"/>
                    </a:cubicBezTo>
                    <a:close/>
                    <a:moveTo>
                      <a:pt x="16412" y="7941"/>
                    </a:moveTo>
                    <a:cubicBezTo>
                      <a:pt x="16725" y="7941"/>
                      <a:pt x="16975" y="8194"/>
                      <a:pt x="16975" y="8507"/>
                    </a:cubicBezTo>
                    <a:cubicBezTo>
                      <a:pt x="16975" y="8818"/>
                      <a:pt x="16725" y="9071"/>
                      <a:pt x="16412" y="9071"/>
                    </a:cubicBezTo>
                    <a:lnTo>
                      <a:pt x="14153" y="9071"/>
                    </a:lnTo>
                    <a:cubicBezTo>
                      <a:pt x="13840" y="9071"/>
                      <a:pt x="13590" y="8818"/>
                      <a:pt x="13590" y="8507"/>
                    </a:cubicBezTo>
                    <a:cubicBezTo>
                      <a:pt x="13590" y="8194"/>
                      <a:pt x="13840" y="7941"/>
                      <a:pt x="14153" y="7941"/>
                    </a:cubicBezTo>
                    <a:close/>
                    <a:moveTo>
                      <a:pt x="1" y="1"/>
                    </a:moveTo>
                    <a:lnTo>
                      <a:pt x="1" y="9637"/>
                    </a:lnTo>
                    <a:cubicBezTo>
                      <a:pt x="1" y="10570"/>
                      <a:pt x="759" y="11329"/>
                      <a:pt x="1696" y="11329"/>
                    </a:cubicBezTo>
                    <a:lnTo>
                      <a:pt x="17580" y="11329"/>
                    </a:lnTo>
                    <a:cubicBezTo>
                      <a:pt x="18514" y="11329"/>
                      <a:pt x="19273" y="10570"/>
                      <a:pt x="19273" y="9637"/>
                    </a:cubicBezTo>
                    <a:lnTo>
                      <a:pt x="1927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97" name="Google Shape;397;p35"/>
              <p:cNvSpPr/>
              <p:nvPr/>
            </p:nvSpPr>
            <p:spPr>
              <a:xfrm>
                <a:off x="5660400" y="238125"/>
                <a:ext cx="4818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6815" extrusionOk="0">
                    <a:moveTo>
                      <a:pt x="3990" y="1129"/>
                    </a:moveTo>
                    <a:cubicBezTo>
                      <a:pt x="4304" y="1129"/>
                      <a:pt x="4557" y="1382"/>
                      <a:pt x="4557" y="1695"/>
                    </a:cubicBezTo>
                    <a:lnTo>
                      <a:pt x="4557" y="3954"/>
                    </a:lnTo>
                    <a:cubicBezTo>
                      <a:pt x="4557" y="4264"/>
                      <a:pt x="4304" y="4517"/>
                      <a:pt x="3990" y="4517"/>
                    </a:cubicBezTo>
                    <a:cubicBezTo>
                      <a:pt x="3677" y="4517"/>
                      <a:pt x="3427" y="4264"/>
                      <a:pt x="3427" y="3954"/>
                    </a:cubicBezTo>
                    <a:lnTo>
                      <a:pt x="3427" y="1695"/>
                    </a:lnTo>
                    <a:cubicBezTo>
                      <a:pt x="3427" y="1382"/>
                      <a:pt x="3677" y="1129"/>
                      <a:pt x="3990" y="1129"/>
                    </a:cubicBezTo>
                    <a:close/>
                    <a:moveTo>
                      <a:pt x="9637" y="1129"/>
                    </a:moveTo>
                    <a:cubicBezTo>
                      <a:pt x="9950" y="1129"/>
                      <a:pt x="10203" y="1382"/>
                      <a:pt x="10203" y="1695"/>
                    </a:cubicBezTo>
                    <a:lnTo>
                      <a:pt x="10203" y="3954"/>
                    </a:lnTo>
                    <a:cubicBezTo>
                      <a:pt x="10203" y="4264"/>
                      <a:pt x="9950" y="4517"/>
                      <a:pt x="9637" y="4517"/>
                    </a:cubicBezTo>
                    <a:cubicBezTo>
                      <a:pt x="9323" y="4517"/>
                      <a:pt x="9073" y="4264"/>
                      <a:pt x="9073" y="3954"/>
                    </a:cubicBezTo>
                    <a:lnTo>
                      <a:pt x="9073" y="1695"/>
                    </a:lnTo>
                    <a:cubicBezTo>
                      <a:pt x="9073" y="1382"/>
                      <a:pt x="9323" y="1129"/>
                      <a:pt x="9637" y="1129"/>
                    </a:cubicBezTo>
                    <a:close/>
                    <a:moveTo>
                      <a:pt x="15283" y="1129"/>
                    </a:moveTo>
                    <a:cubicBezTo>
                      <a:pt x="15596" y="1129"/>
                      <a:pt x="15849" y="1382"/>
                      <a:pt x="15849" y="1695"/>
                    </a:cubicBezTo>
                    <a:lnTo>
                      <a:pt x="15849" y="3954"/>
                    </a:lnTo>
                    <a:cubicBezTo>
                      <a:pt x="15849" y="4264"/>
                      <a:pt x="15596" y="4517"/>
                      <a:pt x="15283" y="4517"/>
                    </a:cubicBezTo>
                    <a:cubicBezTo>
                      <a:pt x="14969" y="4517"/>
                      <a:pt x="14719" y="4264"/>
                      <a:pt x="14719" y="3954"/>
                    </a:cubicBezTo>
                    <a:lnTo>
                      <a:pt x="14719" y="1695"/>
                    </a:lnTo>
                    <a:cubicBezTo>
                      <a:pt x="14719" y="1382"/>
                      <a:pt x="14969" y="1129"/>
                      <a:pt x="15283" y="1129"/>
                    </a:cubicBezTo>
                    <a:close/>
                    <a:moveTo>
                      <a:pt x="3990" y="0"/>
                    </a:moveTo>
                    <a:cubicBezTo>
                      <a:pt x="3054" y="0"/>
                      <a:pt x="2298" y="759"/>
                      <a:pt x="2298" y="1695"/>
                    </a:cubicBezTo>
                    <a:lnTo>
                      <a:pt x="2298" y="2258"/>
                    </a:lnTo>
                    <a:lnTo>
                      <a:pt x="1696" y="2258"/>
                    </a:lnTo>
                    <a:cubicBezTo>
                      <a:pt x="759" y="2258"/>
                      <a:pt x="1" y="3017"/>
                      <a:pt x="1" y="3954"/>
                    </a:cubicBezTo>
                    <a:lnTo>
                      <a:pt x="1" y="6814"/>
                    </a:lnTo>
                    <a:lnTo>
                      <a:pt x="19273" y="6814"/>
                    </a:lnTo>
                    <a:lnTo>
                      <a:pt x="19273" y="3954"/>
                    </a:lnTo>
                    <a:cubicBezTo>
                      <a:pt x="19273" y="3017"/>
                      <a:pt x="18514" y="2258"/>
                      <a:pt x="17580" y="2258"/>
                    </a:cubicBezTo>
                    <a:lnTo>
                      <a:pt x="16978" y="2258"/>
                    </a:lnTo>
                    <a:lnTo>
                      <a:pt x="16978" y="1695"/>
                    </a:lnTo>
                    <a:cubicBezTo>
                      <a:pt x="16978" y="759"/>
                      <a:pt x="16219" y="0"/>
                      <a:pt x="15283" y="0"/>
                    </a:cubicBezTo>
                    <a:cubicBezTo>
                      <a:pt x="14346" y="0"/>
                      <a:pt x="13590" y="759"/>
                      <a:pt x="13590" y="1695"/>
                    </a:cubicBezTo>
                    <a:lnTo>
                      <a:pt x="13590" y="2258"/>
                    </a:lnTo>
                    <a:lnTo>
                      <a:pt x="11332" y="2258"/>
                    </a:lnTo>
                    <a:lnTo>
                      <a:pt x="11332" y="1695"/>
                    </a:lnTo>
                    <a:cubicBezTo>
                      <a:pt x="11332" y="759"/>
                      <a:pt x="10573" y="0"/>
                      <a:pt x="9637" y="0"/>
                    </a:cubicBezTo>
                    <a:cubicBezTo>
                      <a:pt x="8700" y="0"/>
                      <a:pt x="7944" y="759"/>
                      <a:pt x="7944" y="1695"/>
                    </a:cubicBezTo>
                    <a:lnTo>
                      <a:pt x="7944" y="2258"/>
                    </a:lnTo>
                    <a:lnTo>
                      <a:pt x="5686" y="2258"/>
                    </a:lnTo>
                    <a:lnTo>
                      <a:pt x="5686" y="1695"/>
                    </a:lnTo>
                    <a:cubicBezTo>
                      <a:pt x="5686" y="759"/>
                      <a:pt x="4927" y="0"/>
                      <a:pt x="39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398" name="Google Shape;398;p35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Google Shape;399;p35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256783" y="2992080"/>
                <a:ext cx="2222400" cy="908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dirty="0"/>
                  <a:t>名称：向量</a:t>
                </a:r>
                <a:r>
                  <a:rPr lang="en-US" altLang="zh-CN" dirty="0"/>
                  <a:t>(Vector)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dirty="0"/>
                  <a:t>代数表示：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dirty="0"/>
                  <a:t>坐标表示：</a:t>
                </a:r>
                <a:r>
                  <a:rPr lang="en-US" altLang="zh-CN" dirty="0"/>
                  <a:t>(x, y)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dirty="0"/>
                  <a:t>矩阵表示：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99" name="Google Shape;399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256783" y="2992080"/>
                <a:ext cx="2222400" cy="908400"/>
              </a:xfrm>
              <a:prstGeom prst="rect">
                <a:avLst/>
              </a:prstGeom>
              <a:blipFill>
                <a:blip r:embed="rId4"/>
                <a:stretch>
                  <a:fillRect l="-822" b="-30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Google Shape;373;p35">
            <a:extLst>
              <a:ext uri="{FF2B5EF4-FFF2-40B4-BE49-F238E27FC236}">
                <a16:creationId xmlns:a16="http://schemas.microsoft.com/office/drawing/2014/main" id="{E716F542-44FD-4CD4-83EB-E81711EE612A}"/>
              </a:ext>
            </a:extLst>
          </p:cNvPr>
          <p:cNvSpPr txBox="1">
            <a:spLocks/>
          </p:cNvSpPr>
          <p:nvPr/>
        </p:nvSpPr>
        <p:spPr>
          <a:xfrm>
            <a:off x="2193079" y="2711105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indent="0"/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二维数组</a:t>
            </a:r>
          </a:p>
        </p:txBody>
      </p:sp>
      <p:cxnSp>
        <p:nvCxnSpPr>
          <p:cNvPr id="54" name="Google Shape;390;p35">
            <a:extLst>
              <a:ext uri="{FF2B5EF4-FFF2-40B4-BE49-F238E27FC236}">
                <a16:creationId xmlns:a16="http://schemas.microsoft.com/office/drawing/2014/main" id="{3E2CA570-972E-4A17-917D-ADC00F7DFABE}"/>
              </a:ext>
            </a:extLst>
          </p:cNvPr>
          <p:cNvCxnSpPr/>
          <p:nvPr/>
        </p:nvCxnSpPr>
        <p:spPr>
          <a:xfrm>
            <a:off x="3974684" y="2228238"/>
            <a:ext cx="0" cy="1961100"/>
          </a:xfrm>
          <a:prstGeom prst="straightConnector1">
            <a:avLst/>
          </a:prstGeom>
          <a:noFill/>
          <a:ln w="9525" cap="rnd" cmpd="sng">
            <a:solidFill>
              <a:srgbClr val="E9AA1B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55" name="Google Shape;393;p35">
            <a:extLst>
              <a:ext uri="{FF2B5EF4-FFF2-40B4-BE49-F238E27FC236}">
                <a16:creationId xmlns:a16="http://schemas.microsoft.com/office/drawing/2014/main" id="{45934991-D804-43BD-8704-787311A240D9}"/>
              </a:ext>
            </a:extLst>
          </p:cNvPr>
          <p:cNvGrpSpPr/>
          <p:nvPr/>
        </p:nvGrpSpPr>
        <p:grpSpPr>
          <a:xfrm>
            <a:off x="2304992" y="2085930"/>
            <a:ext cx="454500" cy="393600"/>
            <a:chOff x="950125" y="1896550"/>
            <a:chExt cx="454500" cy="3936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6" name="Google Shape;394;p35">
              <a:extLst>
                <a:ext uri="{FF2B5EF4-FFF2-40B4-BE49-F238E27FC236}">
                  <a16:creationId xmlns:a16="http://schemas.microsoft.com/office/drawing/2014/main" id="{410E65F3-EF71-44B1-BB5D-8696766A8ED4}"/>
                </a:ext>
              </a:extLst>
            </p:cNvPr>
            <p:cNvSpPr/>
            <p:nvPr/>
          </p:nvSpPr>
          <p:spPr>
            <a:xfrm>
              <a:off x="950125" y="1896550"/>
              <a:ext cx="454500" cy="3936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395;p35">
              <a:extLst>
                <a:ext uri="{FF2B5EF4-FFF2-40B4-BE49-F238E27FC236}">
                  <a16:creationId xmlns:a16="http://schemas.microsoft.com/office/drawing/2014/main" id="{D9F19BE0-CE20-488D-8112-CB4F8310A038}"/>
                </a:ext>
              </a:extLst>
            </p:cNvPr>
            <p:cNvGrpSpPr/>
            <p:nvPr/>
          </p:nvGrpSpPr>
          <p:grpSpPr>
            <a:xfrm>
              <a:off x="1083154" y="1999129"/>
              <a:ext cx="188442" cy="188442"/>
              <a:chOff x="5660400" y="238125"/>
              <a:chExt cx="481825" cy="481825"/>
            </a:xfrm>
            <a:grpFill/>
          </p:grpSpPr>
          <p:sp>
            <p:nvSpPr>
              <p:cNvPr id="58" name="Google Shape;396;p35">
                <a:extLst>
                  <a:ext uri="{FF2B5EF4-FFF2-40B4-BE49-F238E27FC236}">
                    <a16:creationId xmlns:a16="http://schemas.microsoft.com/office/drawing/2014/main" id="{CE70CF20-E1E1-479E-9595-74C65ED47568}"/>
                  </a:ext>
                </a:extLst>
              </p:cNvPr>
              <p:cNvSpPr/>
              <p:nvPr/>
            </p:nvSpPr>
            <p:spPr>
              <a:xfrm>
                <a:off x="5660400" y="436700"/>
                <a:ext cx="481825" cy="2832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330" extrusionOk="0">
                    <a:moveTo>
                      <a:pt x="5120" y="1130"/>
                    </a:moveTo>
                    <a:cubicBezTo>
                      <a:pt x="5433" y="1130"/>
                      <a:pt x="5683" y="1380"/>
                      <a:pt x="5683" y="1693"/>
                    </a:cubicBezTo>
                    <a:cubicBezTo>
                      <a:pt x="5683" y="2006"/>
                      <a:pt x="5433" y="2259"/>
                      <a:pt x="5120" y="2259"/>
                    </a:cubicBezTo>
                    <a:lnTo>
                      <a:pt x="2861" y="2259"/>
                    </a:lnTo>
                    <a:cubicBezTo>
                      <a:pt x="2548" y="2259"/>
                      <a:pt x="2298" y="2006"/>
                      <a:pt x="2298" y="1693"/>
                    </a:cubicBezTo>
                    <a:cubicBezTo>
                      <a:pt x="2298" y="1380"/>
                      <a:pt x="2548" y="1130"/>
                      <a:pt x="2861" y="1130"/>
                    </a:cubicBezTo>
                    <a:close/>
                    <a:moveTo>
                      <a:pt x="10766" y="1130"/>
                    </a:moveTo>
                    <a:cubicBezTo>
                      <a:pt x="11079" y="1130"/>
                      <a:pt x="11329" y="1380"/>
                      <a:pt x="11329" y="1693"/>
                    </a:cubicBezTo>
                    <a:cubicBezTo>
                      <a:pt x="11329" y="2006"/>
                      <a:pt x="11079" y="2259"/>
                      <a:pt x="10766" y="2259"/>
                    </a:cubicBezTo>
                    <a:lnTo>
                      <a:pt x="8507" y="2259"/>
                    </a:lnTo>
                    <a:cubicBezTo>
                      <a:pt x="8194" y="2259"/>
                      <a:pt x="7944" y="2006"/>
                      <a:pt x="7944" y="1693"/>
                    </a:cubicBezTo>
                    <a:cubicBezTo>
                      <a:pt x="7944" y="1380"/>
                      <a:pt x="8194" y="1130"/>
                      <a:pt x="8507" y="1130"/>
                    </a:cubicBezTo>
                    <a:close/>
                    <a:moveTo>
                      <a:pt x="16412" y="1130"/>
                    </a:moveTo>
                    <a:cubicBezTo>
                      <a:pt x="16725" y="1130"/>
                      <a:pt x="16975" y="1380"/>
                      <a:pt x="16975" y="1693"/>
                    </a:cubicBezTo>
                    <a:cubicBezTo>
                      <a:pt x="16975" y="2006"/>
                      <a:pt x="16725" y="2259"/>
                      <a:pt x="16412" y="2259"/>
                    </a:cubicBezTo>
                    <a:lnTo>
                      <a:pt x="14153" y="2259"/>
                    </a:lnTo>
                    <a:cubicBezTo>
                      <a:pt x="13840" y="2259"/>
                      <a:pt x="13590" y="2006"/>
                      <a:pt x="13590" y="1693"/>
                    </a:cubicBezTo>
                    <a:cubicBezTo>
                      <a:pt x="13590" y="1380"/>
                      <a:pt x="13840" y="1130"/>
                      <a:pt x="14153" y="1130"/>
                    </a:cubicBezTo>
                    <a:close/>
                    <a:moveTo>
                      <a:pt x="5120" y="4518"/>
                    </a:moveTo>
                    <a:cubicBezTo>
                      <a:pt x="5433" y="4518"/>
                      <a:pt x="5683" y="4767"/>
                      <a:pt x="5683" y="5081"/>
                    </a:cubicBezTo>
                    <a:cubicBezTo>
                      <a:pt x="5683" y="5394"/>
                      <a:pt x="5433" y="5647"/>
                      <a:pt x="5120" y="5647"/>
                    </a:cubicBezTo>
                    <a:lnTo>
                      <a:pt x="2861" y="5647"/>
                    </a:lnTo>
                    <a:cubicBezTo>
                      <a:pt x="2548" y="5647"/>
                      <a:pt x="2298" y="5394"/>
                      <a:pt x="2298" y="5081"/>
                    </a:cubicBezTo>
                    <a:cubicBezTo>
                      <a:pt x="2298" y="4767"/>
                      <a:pt x="2548" y="4518"/>
                      <a:pt x="2861" y="4518"/>
                    </a:cubicBezTo>
                    <a:close/>
                    <a:moveTo>
                      <a:pt x="10766" y="4518"/>
                    </a:moveTo>
                    <a:cubicBezTo>
                      <a:pt x="11079" y="4518"/>
                      <a:pt x="11329" y="4767"/>
                      <a:pt x="11329" y="5081"/>
                    </a:cubicBezTo>
                    <a:cubicBezTo>
                      <a:pt x="11329" y="5394"/>
                      <a:pt x="11079" y="5647"/>
                      <a:pt x="10766" y="5647"/>
                    </a:cubicBezTo>
                    <a:lnTo>
                      <a:pt x="8507" y="5647"/>
                    </a:lnTo>
                    <a:cubicBezTo>
                      <a:pt x="8194" y="5647"/>
                      <a:pt x="7944" y="5394"/>
                      <a:pt x="7944" y="5081"/>
                    </a:cubicBezTo>
                    <a:cubicBezTo>
                      <a:pt x="7944" y="4767"/>
                      <a:pt x="8194" y="4518"/>
                      <a:pt x="8507" y="4518"/>
                    </a:cubicBezTo>
                    <a:close/>
                    <a:moveTo>
                      <a:pt x="16412" y="4518"/>
                    </a:moveTo>
                    <a:cubicBezTo>
                      <a:pt x="16725" y="4518"/>
                      <a:pt x="16975" y="4767"/>
                      <a:pt x="16975" y="5081"/>
                    </a:cubicBezTo>
                    <a:cubicBezTo>
                      <a:pt x="16975" y="5394"/>
                      <a:pt x="16725" y="5647"/>
                      <a:pt x="16412" y="5647"/>
                    </a:cubicBezTo>
                    <a:lnTo>
                      <a:pt x="14153" y="5647"/>
                    </a:lnTo>
                    <a:cubicBezTo>
                      <a:pt x="13840" y="5647"/>
                      <a:pt x="13590" y="5394"/>
                      <a:pt x="13590" y="5081"/>
                    </a:cubicBezTo>
                    <a:cubicBezTo>
                      <a:pt x="13590" y="4767"/>
                      <a:pt x="13840" y="4518"/>
                      <a:pt x="14153" y="4518"/>
                    </a:cubicBezTo>
                    <a:close/>
                    <a:moveTo>
                      <a:pt x="5120" y="7941"/>
                    </a:moveTo>
                    <a:cubicBezTo>
                      <a:pt x="5433" y="7941"/>
                      <a:pt x="5683" y="8194"/>
                      <a:pt x="5683" y="8507"/>
                    </a:cubicBezTo>
                    <a:cubicBezTo>
                      <a:pt x="5683" y="8818"/>
                      <a:pt x="5433" y="9071"/>
                      <a:pt x="5120" y="9071"/>
                    </a:cubicBezTo>
                    <a:lnTo>
                      <a:pt x="2861" y="9071"/>
                    </a:lnTo>
                    <a:cubicBezTo>
                      <a:pt x="2548" y="9071"/>
                      <a:pt x="2298" y="8818"/>
                      <a:pt x="2298" y="8507"/>
                    </a:cubicBezTo>
                    <a:cubicBezTo>
                      <a:pt x="2298" y="8194"/>
                      <a:pt x="2548" y="7941"/>
                      <a:pt x="2861" y="7941"/>
                    </a:cubicBezTo>
                    <a:close/>
                    <a:moveTo>
                      <a:pt x="10766" y="7941"/>
                    </a:moveTo>
                    <a:cubicBezTo>
                      <a:pt x="11079" y="7941"/>
                      <a:pt x="11329" y="8194"/>
                      <a:pt x="11329" y="8507"/>
                    </a:cubicBezTo>
                    <a:cubicBezTo>
                      <a:pt x="11329" y="8818"/>
                      <a:pt x="11079" y="9071"/>
                      <a:pt x="10766" y="9071"/>
                    </a:cubicBezTo>
                    <a:lnTo>
                      <a:pt x="8507" y="9071"/>
                    </a:lnTo>
                    <a:cubicBezTo>
                      <a:pt x="8194" y="9071"/>
                      <a:pt x="7944" y="8818"/>
                      <a:pt x="7944" y="8507"/>
                    </a:cubicBezTo>
                    <a:cubicBezTo>
                      <a:pt x="7944" y="8194"/>
                      <a:pt x="8194" y="7941"/>
                      <a:pt x="8507" y="7941"/>
                    </a:cubicBezTo>
                    <a:close/>
                    <a:moveTo>
                      <a:pt x="16412" y="7941"/>
                    </a:moveTo>
                    <a:cubicBezTo>
                      <a:pt x="16725" y="7941"/>
                      <a:pt x="16975" y="8194"/>
                      <a:pt x="16975" y="8507"/>
                    </a:cubicBezTo>
                    <a:cubicBezTo>
                      <a:pt x="16975" y="8818"/>
                      <a:pt x="16725" y="9071"/>
                      <a:pt x="16412" y="9071"/>
                    </a:cubicBezTo>
                    <a:lnTo>
                      <a:pt x="14153" y="9071"/>
                    </a:lnTo>
                    <a:cubicBezTo>
                      <a:pt x="13840" y="9071"/>
                      <a:pt x="13590" y="8818"/>
                      <a:pt x="13590" y="8507"/>
                    </a:cubicBezTo>
                    <a:cubicBezTo>
                      <a:pt x="13590" y="8194"/>
                      <a:pt x="13840" y="7941"/>
                      <a:pt x="14153" y="7941"/>
                    </a:cubicBezTo>
                    <a:close/>
                    <a:moveTo>
                      <a:pt x="1" y="1"/>
                    </a:moveTo>
                    <a:lnTo>
                      <a:pt x="1" y="9637"/>
                    </a:lnTo>
                    <a:cubicBezTo>
                      <a:pt x="1" y="10570"/>
                      <a:pt x="759" y="11329"/>
                      <a:pt x="1696" y="11329"/>
                    </a:cubicBezTo>
                    <a:lnTo>
                      <a:pt x="17580" y="11329"/>
                    </a:lnTo>
                    <a:cubicBezTo>
                      <a:pt x="18514" y="11329"/>
                      <a:pt x="19273" y="10570"/>
                      <a:pt x="19273" y="9637"/>
                    </a:cubicBezTo>
                    <a:lnTo>
                      <a:pt x="1927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" name="Google Shape;397;p35">
                <a:extLst>
                  <a:ext uri="{FF2B5EF4-FFF2-40B4-BE49-F238E27FC236}">
                    <a16:creationId xmlns:a16="http://schemas.microsoft.com/office/drawing/2014/main" id="{2A44F3AF-2AE6-4BF1-B767-F3EC78313A68}"/>
                  </a:ext>
                </a:extLst>
              </p:cNvPr>
              <p:cNvSpPr/>
              <p:nvPr/>
            </p:nvSpPr>
            <p:spPr>
              <a:xfrm>
                <a:off x="5660400" y="238125"/>
                <a:ext cx="4818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6815" extrusionOk="0">
                    <a:moveTo>
                      <a:pt x="3990" y="1129"/>
                    </a:moveTo>
                    <a:cubicBezTo>
                      <a:pt x="4304" y="1129"/>
                      <a:pt x="4557" y="1382"/>
                      <a:pt x="4557" y="1695"/>
                    </a:cubicBezTo>
                    <a:lnTo>
                      <a:pt x="4557" y="3954"/>
                    </a:lnTo>
                    <a:cubicBezTo>
                      <a:pt x="4557" y="4264"/>
                      <a:pt x="4304" y="4517"/>
                      <a:pt x="3990" y="4517"/>
                    </a:cubicBezTo>
                    <a:cubicBezTo>
                      <a:pt x="3677" y="4517"/>
                      <a:pt x="3427" y="4264"/>
                      <a:pt x="3427" y="3954"/>
                    </a:cubicBezTo>
                    <a:lnTo>
                      <a:pt x="3427" y="1695"/>
                    </a:lnTo>
                    <a:cubicBezTo>
                      <a:pt x="3427" y="1382"/>
                      <a:pt x="3677" y="1129"/>
                      <a:pt x="3990" y="1129"/>
                    </a:cubicBezTo>
                    <a:close/>
                    <a:moveTo>
                      <a:pt x="9637" y="1129"/>
                    </a:moveTo>
                    <a:cubicBezTo>
                      <a:pt x="9950" y="1129"/>
                      <a:pt x="10203" y="1382"/>
                      <a:pt x="10203" y="1695"/>
                    </a:cubicBezTo>
                    <a:lnTo>
                      <a:pt x="10203" y="3954"/>
                    </a:lnTo>
                    <a:cubicBezTo>
                      <a:pt x="10203" y="4264"/>
                      <a:pt x="9950" y="4517"/>
                      <a:pt x="9637" y="4517"/>
                    </a:cubicBezTo>
                    <a:cubicBezTo>
                      <a:pt x="9323" y="4517"/>
                      <a:pt x="9073" y="4264"/>
                      <a:pt x="9073" y="3954"/>
                    </a:cubicBezTo>
                    <a:lnTo>
                      <a:pt x="9073" y="1695"/>
                    </a:lnTo>
                    <a:cubicBezTo>
                      <a:pt x="9073" y="1382"/>
                      <a:pt x="9323" y="1129"/>
                      <a:pt x="9637" y="1129"/>
                    </a:cubicBezTo>
                    <a:close/>
                    <a:moveTo>
                      <a:pt x="15283" y="1129"/>
                    </a:moveTo>
                    <a:cubicBezTo>
                      <a:pt x="15596" y="1129"/>
                      <a:pt x="15849" y="1382"/>
                      <a:pt x="15849" y="1695"/>
                    </a:cubicBezTo>
                    <a:lnTo>
                      <a:pt x="15849" y="3954"/>
                    </a:lnTo>
                    <a:cubicBezTo>
                      <a:pt x="15849" y="4264"/>
                      <a:pt x="15596" y="4517"/>
                      <a:pt x="15283" y="4517"/>
                    </a:cubicBezTo>
                    <a:cubicBezTo>
                      <a:pt x="14969" y="4517"/>
                      <a:pt x="14719" y="4264"/>
                      <a:pt x="14719" y="3954"/>
                    </a:cubicBezTo>
                    <a:lnTo>
                      <a:pt x="14719" y="1695"/>
                    </a:lnTo>
                    <a:cubicBezTo>
                      <a:pt x="14719" y="1382"/>
                      <a:pt x="14969" y="1129"/>
                      <a:pt x="15283" y="1129"/>
                    </a:cubicBezTo>
                    <a:close/>
                    <a:moveTo>
                      <a:pt x="3990" y="0"/>
                    </a:moveTo>
                    <a:cubicBezTo>
                      <a:pt x="3054" y="0"/>
                      <a:pt x="2298" y="759"/>
                      <a:pt x="2298" y="1695"/>
                    </a:cubicBezTo>
                    <a:lnTo>
                      <a:pt x="2298" y="2258"/>
                    </a:lnTo>
                    <a:lnTo>
                      <a:pt x="1696" y="2258"/>
                    </a:lnTo>
                    <a:cubicBezTo>
                      <a:pt x="759" y="2258"/>
                      <a:pt x="1" y="3017"/>
                      <a:pt x="1" y="3954"/>
                    </a:cubicBezTo>
                    <a:lnTo>
                      <a:pt x="1" y="6814"/>
                    </a:lnTo>
                    <a:lnTo>
                      <a:pt x="19273" y="6814"/>
                    </a:lnTo>
                    <a:lnTo>
                      <a:pt x="19273" y="3954"/>
                    </a:lnTo>
                    <a:cubicBezTo>
                      <a:pt x="19273" y="3017"/>
                      <a:pt x="18514" y="2258"/>
                      <a:pt x="17580" y="2258"/>
                    </a:cubicBezTo>
                    <a:lnTo>
                      <a:pt x="16978" y="2258"/>
                    </a:lnTo>
                    <a:lnTo>
                      <a:pt x="16978" y="1695"/>
                    </a:lnTo>
                    <a:cubicBezTo>
                      <a:pt x="16978" y="759"/>
                      <a:pt x="16219" y="0"/>
                      <a:pt x="15283" y="0"/>
                    </a:cubicBezTo>
                    <a:cubicBezTo>
                      <a:pt x="14346" y="0"/>
                      <a:pt x="13590" y="759"/>
                      <a:pt x="13590" y="1695"/>
                    </a:cubicBezTo>
                    <a:lnTo>
                      <a:pt x="13590" y="2258"/>
                    </a:lnTo>
                    <a:lnTo>
                      <a:pt x="11332" y="2258"/>
                    </a:lnTo>
                    <a:lnTo>
                      <a:pt x="11332" y="1695"/>
                    </a:lnTo>
                    <a:cubicBezTo>
                      <a:pt x="11332" y="759"/>
                      <a:pt x="10573" y="0"/>
                      <a:pt x="9637" y="0"/>
                    </a:cubicBezTo>
                    <a:cubicBezTo>
                      <a:pt x="8700" y="0"/>
                      <a:pt x="7944" y="759"/>
                      <a:pt x="7944" y="1695"/>
                    </a:cubicBezTo>
                    <a:lnTo>
                      <a:pt x="7944" y="2258"/>
                    </a:lnTo>
                    <a:lnTo>
                      <a:pt x="5686" y="2258"/>
                    </a:lnTo>
                    <a:lnTo>
                      <a:pt x="5686" y="1695"/>
                    </a:lnTo>
                    <a:cubicBezTo>
                      <a:pt x="5686" y="759"/>
                      <a:pt x="4927" y="0"/>
                      <a:pt x="39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Google Shape;399;p35">
                <a:extLst>
                  <a:ext uri="{FF2B5EF4-FFF2-40B4-BE49-F238E27FC236}">
                    <a16:creationId xmlns:a16="http://schemas.microsoft.com/office/drawing/2014/main" id="{2652746D-74A2-4593-9971-63866FBE3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3079" y="2992080"/>
                <a:ext cx="2222400" cy="9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4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2pPr>
                <a:lvl3pPr marL="1371600" marR="0" lvl="2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3pPr>
                <a:lvl4pPr marL="1828800" marR="0" lvl="3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6pPr>
                <a:lvl7pPr marL="3200400" marR="0" lvl="6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7pPr>
                <a:lvl8pPr marL="3657600" marR="0" lvl="7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9pPr>
              </a:lstStyle>
              <a:p>
                <a:pPr marL="0" indent="0"/>
                <a:r>
                  <a:rPr lang="zh-CN" altLang="en-US" dirty="0"/>
                  <a:t>名称：矩阵</a:t>
                </a:r>
                <a:r>
                  <a:rPr lang="en-US" altLang="zh-CN" dirty="0"/>
                  <a:t>(Matrix)</a:t>
                </a:r>
              </a:p>
              <a:p>
                <a:pPr marL="0" indent="0"/>
                <a:r>
                  <a:rPr lang="zh-CN" altLang="en-US" dirty="0"/>
                  <a:t>矩阵表示：</a:t>
                </a:r>
                <a:r>
                  <a:rPr lang="en-US" altLang="zh-CN" dirty="0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0" name="Google Shape;399;p35">
                <a:extLst>
                  <a:ext uri="{FF2B5EF4-FFF2-40B4-BE49-F238E27FC236}">
                    <a16:creationId xmlns:a16="http://schemas.microsoft.com/office/drawing/2014/main" id="{2652746D-74A2-4593-9971-63866FBE3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079" y="2992080"/>
                <a:ext cx="2222400" cy="908400"/>
              </a:xfrm>
              <a:prstGeom prst="rect">
                <a:avLst/>
              </a:prstGeom>
              <a:blipFill>
                <a:blip r:embed="rId6"/>
                <a:stretch>
                  <a:fillRect l="-824" b="-55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Google Shape;373;p35">
            <a:extLst>
              <a:ext uri="{FF2B5EF4-FFF2-40B4-BE49-F238E27FC236}">
                <a16:creationId xmlns:a16="http://schemas.microsoft.com/office/drawing/2014/main" id="{290F153C-254C-4854-A621-7D235AD3E5C8}"/>
              </a:ext>
            </a:extLst>
          </p:cNvPr>
          <p:cNvSpPr txBox="1">
            <a:spLocks/>
          </p:cNvSpPr>
          <p:nvPr/>
        </p:nvSpPr>
        <p:spPr>
          <a:xfrm>
            <a:off x="4120363" y="2711105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indent="0"/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三维数组</a:t>
            </a:r>
          </a:p>
        </p:txBody>
      </p:sp>
      <p:cxnSp>
        <p:nvCxnSpPr>
          <p:cNvPr id="62" name="Google Shape;390;p35">
            <a:extLst>
              <a:ext uri="{FF2B5EF4-FFF2-40B4-BE49-F238E27FC236}">
                <a16:creationId xmlns:a16="http://schemas.microsoft.com/office/drawing/2014/main" id="{EC9689F4-7234-4C18-AB07-427D9BEA0226}"/>
              </a:ext>
            </a:extLst>
          </p:cNvPr>
          <p:cNvCxnSpPr/>
          <p:nvPr/>
        </p:nvCxnSpPr>
        <p:spPr>
          <a:xfrm>
            <a:off x="6698106" y="2249933"/>
            <a:ext cx="0" cy="1961100"/>
          </a:xfrm>
          <a:prstGeom prst="straightConnector1">
            <a:avLst/>
          </a:prstGeom>
          <a:noFill/>
          <a:ln w="9525" cap="rnd" cmpd="sng">
            <a:solidFill>
              <a:srgbClr val="E9AA1B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63" name="Google Shape;393;p35">
            <a:extLst>
              <a:ext uri="{FF2B5EF4-FFF2-40B4-BE49-F238E27FC236}">
                <a16:creationId xmlns:a16="http://schemas.microsoft.com/office/drawing/2014/main" id="{42407F75-5E2B-475F-B5F3-21C181F0869D}"/>
              </a:ext>
            </a:extLst>
          </p:cNvPr>
          <p:cNvGrpSpPr/>
          <p:nvPr/>
        </p:nvGrpSpPr>
        <p:grpSpPr>
          <a:xfrm>
            <a:off x="4232276" y="2085930"/>
            <a:ext cx="454500" cy="393600"/>
            <a:chOff x="950125" y="1896550"/>
            <a:chExt cx="454500" cy="39360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4" name="Google Shape;394;p35">
              <a:extLst>
                <a:ext uri="{FF2B5EF4-FFF2-40B4-BE49-F238E27FC236}">
                  <a16:creationId xmlns:a16="http://schemas.microsoft.com/office/drawing/2014/main" id="{1D17ABF5-4CA7-4898-8EE5-E664FC1D32AA}"/>
                </a:ext>
              </a:extLst>
            </p:cNvPr>
            <p:cNvSpPr/>
            <p:nvPr/>
          </p:nvSpPr>
          <p:spPr>
            <a:xfrm>
              <a:off x="950125" y="1896550"/>
              <a:ext cx="454500" cy="3936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395;p35">
              <a:extLst>
                <a:ext uri="{FF2B5EF4-FFF2-40B4-BE49-F238E27FC236}">
                  <a16:creationId xmlns:a16="http://schemas.microsoft.com/office/drawing/2014/main" id="{B9E22EBA-6DD6-4BF0-8A52-C69DB8A3368C}"/>
                </a:ext>
              </a:extLst>
            </p:cNvPr>
            <p:cNvGrpSpPr/>
            <p:nvPr/>
          </p:nvGrpSpPr>
          <p:grpSpPr>
            <a:xfrm>
              <a:off x="1083154" y="1999129"/>
              <a:ext cx="188442" cy="188442"/>
              <a:chOff x="5660400" y="238125"/>
              <a:chExt cx="481825" cy="481825"/>
            </a:xfrm>
            <a:grpFill/>
          </p:grpSpPr>
          <p:sp>
            <p:nvSpPr>
              <p:cNvPr id="66" name="Google Shape;396;p35">
                <a:extLst>
                  <a:ext uri="{FF2B5EF4-FFF2-40B4-BE49-F238E27FC236}">
                    <a16:creationId xmlns:a16="http://schemas.microsoft.com/office/drawing/2014/main" id="{28477DBF-C7FA-4987-975E-A05A7D277F5F}"/>
                  </a:ext>
                </a:extLst>
              </p:cNvPr>
              <p:cNvSpPr/>
              <p:nvPr/>
            </p:nvSpPr>
            <p:spPr>
              <a:xfrm>
                <a:off x="5660400" y="436700"/>
                <a:ext cx="481825" cy="2832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330" extrusionOk="0">
                    <a:moveTo>
                      <a:pt x="5120" y="1130"/>
                    </a:moveTo>
                    <a:cubicBezTo>
                      <a:pt x="5433" y="1130"/>
                      <a:pt x="5683" y="1380"/>
                      <a:pt x="5683" y="1693"/>
                    </a:cubicBezTo>
                    <a:cubicBezTo>
                      <a:pt x="5683" y="2006"/>
                      <a:pt x="5433" y="2259"/>
                      <a:pt x="5120" y="2259"/>
                    </a:cubicBezTo>
                    <a:lnTo>
                      <a:pt x="2861" y="2259"/>
                    </a:lnTo>
                    <a:cubicBezTo>
                      <a:pt x="2548" y="2259"/>
                      <a:pt x="2298" y="2006"/>
                      <a:pt x="2298" y="1693"/>
                    </a:cubicBezTo>
                    <a:cubicBezTo>
                      <a:pt x="2298" y="1380"/>
                      <a:pt x="2548" y="1130"/>
                      <a:pt x="2861" y="1130"/>
                    </a:cubicBezTo>
                    <a:close/>
                    <a:moveTo>
                      <a:pt x="10766" y="1130"/>
                    </a:moveTo>
                    <a:cubicBezTo>
                      <a:pt x="11079" y="1130"/>
                      <a:pt x="11329" y="1380"/>
                      <a:pt x="11329" y="1693"/>
                    </a:cubicBezTo>
                    <a:cubicBezTo>
                      <a:pt x="11329" y="2006"/>
                      <a:pt x="11079" y="2259"/>
                      <a:pt x="10766" y="2259"/>
                    </a:cubicBezTo>
                    <a:lnTo>
                      <a:pt x="8507" y="2259"/>
                    </a:lnTo>
                    <a:cubicBezTo>
                      <a:pt x="8194" y="2259"/>
                      <a:pt x="7944" y="2006"/>
                      <a:pt x="7944" y="1693"/>
                    </a:cubicBezTo>
                    <a:cubicBezTo>
                      <a:pt x="7944" y="1380"/>
                      <a:pt x="8194" y="1130"/>
                      <a:pt x="8507" y="1130"/>
                    </a:cubicBezTo>
                    <a:close/>
                    <a:moveTo>
                      <a:pt x="16412" y="1130"/>
                    </a:moveTo>
                    <a:cubicBezTo>
                      <a:pt x="16725" y="1130"/>
                      <a:pt x="16975" y="1380"/>
                      <a:pt x="16975" y="1693"/>
                    </a:cubicBezTo>
                    <a:cubicBezTo>
                      <a:pt x="16975" y="2006"/>
                      <a:pt x="16725" y="2259"/>
                      <a:pt x="16412" y="2259"/>
                    </a:cubicBezTo>
                    <a:lnTo>
                      <a:pt x="14153" y="2259"/>
                    </a:lnTo>
                    <a:cubicBezTo>
                      <a:pt x="13840" y="2259"/>
                      <a:pt x="13590" y="2006"/>
                      <a:pt x="13590" y="1693"/>
                    </a:cubicBezTo>
                    <a:cubicBezTo>
                      <a:pt x="13590" y="1380"/>
                      <a:pt x="13840" y="1130"/>
                      <a:pt x="14153" y="1130"/>
                    </a:cubicBezTo>
                    <a:close/>
                    <a:moveTo>
                      <a:pt x="5120" y="4518"/>
                    </a:moveTo>
                    <a:cubicBezTo>
                      <a:pt x="5433" y="4518"/>
                      <a:pt x="5683" y="4767"/>
                      <a:pt x="5683" y="5081"/>
                    </a:cubicBezTo>
                    <a:cubicBezTo>
                      <a:pt x="5683" y="5394"/>
                      <a:pt x="5433" y="5647"/>
                      <a:pt x="5120" y="5647"/>
                    </a:cubicBezTo>
                    <a:lnTo>
                      <a:pt x="2861" y="5647"/>
                    </a:lnTo>
                    <a:cubicBezTo>
                      <a:pt x="2548" y="5647"/>
                      <a:pt x="2298" y="5394"/>
                      <a:pt x="2298" y="5081"/>
                    </a:cubicBezTo>
                    <a:cubicBezTo>
                      <a:pt x="2298" y="4767"/>
                      <a:pt x="2548" y="4518"/>
                      <a:pt x="2861" y="4518"/>
                    </a:cubicBezTo>
                    <a:close/>
                    <a:moveTo>
                      <a:pt x="10766" y="4518"/>
                    </a:moveTo>
                    <a:cubicBezTo>
                      <a:pt x="11079" y="4518"/>
                      <a:pt x="11329" y="4767"/>
                      <a:pt x="11329" y="5081"/>
                    </a:cubicBezTo>
                    <a:cubicBezTo>
                      <a:pt x="11329" y="5394"/>
                      <a:pt x="11079" y="5647"/>
                      <a:pt x="10766" y="5647"/>
                    </a:cubicBezTo>
                    <a:lnTo>
                      <a:pt x="8507" y="5647"/>
                    </a:lnTo>
                    <a:cubicBezTo>
                      <a:pt x="8194" y="5647"/>
                      <a:pt x="7944" y="5394"/>
                      <a:pt x="7944" y="5081"/>
                    </a:cubicBezTo>
                    <a:cubicBezTo>
                      <a:pt x="7944" y="4767"/>
                      <a:pt x="8194" y="4518"/>
                      <a:pt x="8507" y="4518"/>
                    </a:cubicBezTo>
                    <a:close/>
                    <a:moveTo>
                      <a:pt x="16412" y="4518"/>
                    </a:moveTo>
                    <a:cubicBezTo>
                      <a:pt x="16725" y="4518"/>
                      <a:pt x="16975" y="4767"/>
                      <a:pt x="16975" y="5081"/>
                    </a:cubicBezTo>
                    <a:cubicBezTo>
                      <a:pt x="16975" y="5394"/>
                      <a:pt x="16725" y="5647"/>
                      <a:pt x="16412" y="5647"/>
                    </a:cubicBezTo>
                    <a:lnTo>
                      <a:pt x="14153" y="5647"/>
                    </a:lnTo>
                    <a:cubicBezTo>
                      <a:pt x="13840" y="5647"/>
                      <a:pt x="13590" y="5394"/>
                      <a:pt x="13590" y="5081"/>
                    </a:cubicBezTo>
                    <a:cubicBezTo>
                      <a:pt x="13590" y="4767"/>
                      <a:pt x="13840" y="4518"/>
                      <a:pt x="14153" y="4518"/>
                    </a:cubicBezTo>
                    <a:close/>
                    <a:moveTo>
                      <a:pt x="5120" y="7941"/>
                    </a:moveTo>
                    <a:cubicBezTo>
                      <a:pt x="5433" y="7941"/>
                      <a:pt x="5683" y="8194"/>
                      <a:pt x="5683" y="8507"/>
                    </a:cubicBezTo>
                    <a:cubicBezTo>
                      <a:pt x="5683" y="8818"/>
                      <a:pt x="5433" y="9071"/>
                      <a:pt x="5120" y="9071"/>
                    </a:cubicBezTo>
                    <a:lnTo>
                      <a:pt x="2861" y="9071"/>
                    </a:lnTo>
                    <a:cubicBezTo>
                      <a:pt x="2548" y="9071"/>
                      <a:pt x="2298" y="8818"/>
                      <a:pt x="2298" y="8507"/>
                    </a:cubicBezTo>
                    <a:cubicBezTo>
                      <a:pt x="2298" y="8194"/>
                      <a:pt x="2548" y="7941"/>
                      <a:pt x="2861" y="7941"/>
                    </a:cubicBezTo>
                    <a:close/>
                    <a:moveTo>
                      <a:pt x="10766" y="7941"/>
                    </a:moveTo>
                    <a:cubicBezTo>
                      <a:pt x="11079" y="7941"/>
                      <a:pt x="11329" y="8194"/>
                      <a:pt x="11329" y="8507"/>
                    </a:cubicBezTo>
                    <a:cubicBezTo>
                      <a:pt x="11329" y="8818"/>
                      <a:pt x="11079" y="9071"/>
                      <a:pt x="10766" y="9071"/>
                    </a:cubicBezTo>
                    <a:lnTo>
                      <a:pt x="8507" y="9071"/>
                    </a:lnTo>
                    <a:cubicBezTo>
                      <a:pt x="8194" y="9071"/>
                      <a:pt x="7944" y="8818"/>
                      <a:pt x="7944" y="8507"/>
                    </a:cubicBezTo>
                    <a:cubicBezTo>
                      <a:pt x="7944" y="8194"/>
                      <a:pt x="8194" y="7941"/>
                      <a:pt x="8507" y="7941"/>
                    </a:cubicBezTo>
                    <a:close/>
                    <a:moveTo>
                      <a:pt x="16412" y="7941"/>
                    </a:moveTo>
                    <a:cubicBezTo>
                      <a:pt x="16725" y="7941"/>
                      <a:pt x="16975" y="8194"/>
                      <a:pt x="16975" y="8507"/>
                    </a:cubicBezTo>
                    <a:cubicBezTo>
                      <a:pt x="16975" y="8818"/>
                      <a:pt x="16725" y="9071"/>
                      <a:pt x="16412" y="9071"/>
                    </a:cubicBezTo>
                    <a:lnTo>
                      <a:pt x="14153" y="9071"/>
                    </a:lnTo>
                    <a:cubicBezTo>
                      <a:pt x="13840" y="9071"/>
                      <a:pt x="13590" y="8818"/>
                      <a:pt x="13590" y="8507"/>
                    </a:cubicBezTo>
                    <a:cubicBezTo>
                      <a:pt x="13590" y="8194"/>
                      <a:pt x="13840" y="7941"/>
                      <a:pt x="14153" y="7941"/>
                    </a:cubicBezTo>
                    <a:close/>
                    <a:moveTo>
                      <a:pt x="1" y="1"/>
                    </a:moveTo>
                    <a:lnTo>
                      <a:pt x="1" y="9637"/>
                    </a:lnTo>
                    <a:cubicBezTo>
                      <a:pt x="1" y="10570"/>
                      <a:pt x="759" y="11329"/>
                      <a:pt x="1696" y="11329"/>
                    </a:cubicBezTo>
                    <a:lnTo>
                      <a:pt x="17580" y="11329"/>
                    </a:lnTo>
                    <a:cubicBezTo>
                      <a:pt x="18514" y="11329"/>
                      <a:pt x="19273" y="10570"/>
                      <a:pt x="19273" y="9637"/>
                    </a:cubicBezTo>
                    <a:lnTo>
                      <a:pt x="1927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" name="Google Shape;397;p35">
                <a:extLst>
                  <a:ext uri="{FF2B5EF4-FFF2-40B4-BE49-F238E27FC236}">
                    <a16:creationId xmlns:a16="http://schemas.microsoft.com/office/drawing/2014/main" id="{AD6C782E-E28C-4004-83B7-4036220BDFAA}"/>
                  </a:ext>
                </a:extLst>
              </p:cNvPr>
              <p:cNvSpPr/>
              <p:nvPr/>
            </p:nvSpPr>
            <p:spPr>
              <a:xfrm>
                <a:off x="5660400" y="238125"/>
                <a:ext cx="4818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6815" extrusionOk="0">
                    <a:moveTo>
                      <a:pt x="3990" y="1129"/>
                    </a:moveTo>
                    <a:cubicBezTo>
                      <a:pt x="4304" y="1129"/>
                      <a:pt x="4557" y="1382"/>
                      <a:pt x="4557" y="1695"/>
                    </a:cubicBezTo>
                    <a:lnTo>
                      <a:pt x="4557" y="3954"/>
                    </a:lnTo>
                    <a:cubicBezTo>
                      <a:pt x="4557" y="4264"/>
                      <a:pt x="4304" y="4517"/>
                      <a:pt x="3990" y="4517"/>
                    </a:cubicBezTo>
                    <a:cubicBezTo>
                      <a:pt x="3677" y="4517"/>
                      <a:pt x="3427" y="4264"/>
                      <a:pt x="3427" y="3954"/>
                    </a:cubicBezTo>
                    <a:lnTo>
                      <a:pt x="3427" y="1695"/>
                    </a:lnTo>
                    <a:cubicBezTo>
                      <a:pt x="3427" y="1382"/>
                      <a:pt x="3677" y="1129"/>
                      <a:pt x="3990" y="1129"/>
                    </a:cubicBezTo>
                    <a:close/>
                    <a:moveTo>
                      <a:pt x="9637" y="1129"/>
                    </a:moveTo>
                    <a:cubicBezTo>
                      <a:pt x="9950" y="1129"/>
                      <a:pt x="10203" y="1382"/>
                      <a:pt x="10203" y="1695"/>
                    </a:cubicBezTo>
                    <a:lnTo>
                      <a:pt x="10203" y="3954"/>
                    </a:lnTo>
                    <a:cubicBezTo>
                      <a:pt x="10203" y="4264"/>
                      <a:pt x="9950" y="4517"/>
                      <a:pt x="9637" y="4517"/>
                    </a:cubicBezTo>
                    <a:cubicBezTo>
                      <a:pt x="9323" y="4517"/>
                      <a:pt x="9073" y="4264"/>
                      <a:pt x="9073" y="3954"/>
                    </a:cubicBezTo>
                    <a:lnTo>
                      <a:pt x="9073" y="1695"/>
                    </a:lnTo>
                    <a:cubicBezTo>
                      <a:pt x="9073" y="1382"/>
                      <a:pt x="9323" y="1129"/>
                      <a:pt x="9637" y="1129"/>
                    </a:cubicBezTo>
                    <a:close/>
                    <a:moveTo>
                      <a:pt x="15283" y="1129"/>
                    </a:moveTo>
                    <a:cubicBezTo>
                      <a:pt x="15596" y="1129"/>
                      <a:pt x="15849" y="1382"/>
                      <a:pt x="15849" y="1695"/>
                    </a:cubicBezTo>
                    <a:lnTo>
                      <a:pt x="15849" y="3954"/>
                    </a:lnTo>
                    <a:cubicBezTo>
                      <a:pt x="15849" y="4264"/>
                      <a:pt x="15596" y="4517"/>
                      <a:pt x="15283" y="4517"/>
                    </a:cubicBezTo>
                    <a:cubicBezTo>
                      <a:pt x="14969" y="4517"/>
                      <a:pt x="14719" y="4264"/>
                      <a:pt x="14719" y="3954"/>
                    </a:cubicBezTo>
                    <a:lnTo>
                      <a:pt x="14719" y="1695"/>
                    </a:lnTo>
                    <a:cubicBezTo>
                      <a:pt x="14719" y="1382"/>
                      <a:pt x="14969" y="1129"/>
                      <a:pt x="15283" y="1129"/>
                    </a:cubicBezTo>
                    <a:close/>
                    <a:moveTo>
                      <a:pt x="3990" y="0"/>
                    </a:moveTo>
                    <a:cubicBezTo>
                      <a:pt x="3054" y="0"/>
                      <a:pt x="2298" y="759"/>
                      <a:pt x="2298" y="1695"/>
                    </a:cubicBezTo>
                    <a:lnTo>
                      <a:pt x="2298" y="2258"/>
                    </a:lnTo>
                    <a:lnTo>
                      <a:pt x="1696" y="2258"/>
                    </a:lnTo>
                    <a:cubicBezTo>
                      <a:pt x="759" y="2258"/>
                      <a:pt x="1" y="3017"/>
                      <a:pt x="1" y="3954"/>
                    </a:cubicBezTo>
                    <a:lnTo>
                      <a:pt x="1" y="6814"/>
                    </a:lnTo>
                    <a:lnTo>
                      <a:pt x="19273" y="6814"/>
                    </a:lnTo>
                    <a:lnTo>
                      <a:pt x="19273" y="3954"/>
                    </a:lnTo>
                    <a:cubicBezTo>
                      <a:pt x="19273" y="3017"/>
                      <a:pt x="18514" y="2258"/>
                      <a:pt x="17580" y="2258"/>
                    </a:cubicBezTo>
                    <a:lnTo>
                      <a:pt x="16978" y="2258"/>
                    </a:lnTo>
                    <a:lnTo>
                      <a:pt x="16978" y="1695"/>
                    </a:lnTo>
                    <a:cubicBezTo>
                      <a:pt x="16978" y="759"/>
                      <a:pt x="16219" y="0"/>
                      <a:pt x="15283" y="0"/>
                    </a:cubicBezTo>
                    <a:cubicBezTo>
                      <a:pt x="14346" y="0"/>
                      <a:pt x="13590" y="759"/>
                      <a:pt x="13590" y="1695"/>
                    </a:cubicBezTo>
                    <a:lnTo>
                      <a:pt x="13590" y="2258"/>
                    </a:lnTo>
                    <a:lnTo>
                      <a:pt x="11332" y="2258"/>
                    </a:lnTo>
                    <a:lnTo>
                      <a:pt x="11332" y="1695"/>
                    </a:lnTo>
                    <a:cubicBezTo>
                      <a:pt x="11332" y="759"/>
                      <a:pt x="10573" y="0"/>
                      <a:pt x="9637" y="0"/>
                    </a:cubicBezTo>
                    <a:cubicBezTo>
                      <a:pt x="8700" y="0"/>
                      <a:pt x="7944" y="759"/>
                      <a:pt x="7944" y="1695"/>
                    </a:cubicBezTo>
                    <a:lnTo>
                      <a:pt x="7944" y="2258"/>
                    </a:lnTo>
                    <a:lnTo>
                      <a:pt x="5686" y="2258"/>
                    </a:lnTo>
                    <a:lnTo>
                      <a:pt x="5686" y="1695"/>
                    </a:lnTo>
                    <a:cubicBezTo>
                      <a:pt x="5686" y="759"/>
                      <a:pt x="4927" y="0"/>
                      <a:pt x="39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Google Shape;399;p35">
                <a:extLst>
                  <a:ext uri="{FF2B5EF4-FFF2-40B4-BE49-F238E27FC236}">
                    <a16:creationId xmlns:a16="http://schemas.microsoft.com/office/drawing/2014/main" id="{8C2D3396-F247-407A-A364-BBC6F9F4DB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0363" y="2992080"/>
                <a:ext cx="2222400" cy="9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4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2pPr>
                <a:lvl3pPr marL="1371600" marR="0" lvl="2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3pPr>
                <a:lvl4pPr marL="1828800" marR="0" lvl="3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6pPr>
                <a:lvl7pPr marL="3200400" marR="0" lvl="6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7pPr>
                <a:lvl8pPr marL="3657600" marR="0" lvl="7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9pPr>
              </a:lstStyle>
              <a:p>
                <a:pPr marL="0" indent="0"/>
                <a:r>
                  <a:rPr lang="zh-CN" altLang="en-US" dirty="0"/>
                  <a:t>名称：数组</a:t>
                </a:r>
                <a:r>
                  <a:rPr lang="en-US" altLang="zh-CN" dirty="0"/>
                  <a:t>(Array)</a:t>
                </a:r>
              </a:p>
              <a:p>
                <a:pPr marL="0" indent="0"/>
                <a:r>
                  <a:rPr lang="zh-CN" altLang="en-US" dirty="0"/>
                  <a:t>示例：</a:t>
                </a:r>
                <a:endParaRPr lang="en-US" altLang="zh-CN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8" name="Google Shape;399;p35">
                <a:extLst>
                  <a:ext uri="{FF2B5EF4-FFF2-40B4-BE49-F238E27FC236}">
                    <a16:creationId xmlns:a16="http://schemas.microsoft.com/office/drawing/2014/main" id="{8C2D3396-F247-407A-A364-BBC6F9F4D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363" y="2992080"/>
                <a:ext cx="2222400" cy="908400"/>
              </a:xfrm>
              <a:prstGeom prst="rect">
                <a:avLst/>
              </a:prstGeom>
              <a:blipFill>
                <a:blip r:embed="rId8"/>
                <a:stretch>
                  <a:fillRect l="-824" r="-10989" b="-44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Google Shape;373;p35">
            <a:extLst>
              <a:ext uri="{FF2B5EF4-FFF2-40B4-BE49-F238E27FC236}">
                <a16:creationId xmlns:a16="http://schemas.microsoft.com/office/drawing/2014/main" id="{5B063BC2-ACDE-4B23-BD68-5890174ABEBC}"/>
              </a:ext>
            </a:extLst>
          </p:cNvPr>
          <p:cNvSpPr txBox="1">
            <a:spLocks/>
          </p:cNvSpPr>
          <p:nvPr/>
        </p:nvSpPr>
        <p:spPr>
          <a:xfrm>
            <a:off x="6843785" y="2711105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indent="0"/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多维数组</a:t>
            </a:r>
          </a:p>
        </p:txBody>
      </p:sp>
      <p:grpSp>
        <p:nvGrpSpPr>
          <p:cNvPr id="71" name="Google Shape;393;p35">
            <a:extLst>
              <a:ext uri="{FF2B5EF4-FFF2-40B4-BE49-F238E27FC236}">
                <a16:creationId xmlns:a16="http://schemas.microsoft.com/office/drawing/2014/main" id="{B8705C7E-26A3-4974-A078-AEF5A8AFBACF}"/>
              </a:ext>
            </a:extLst>
          </p:cNvPr>
          <p:cNvGrpSpPr/>
          <p:nvPr/>
        </p:nvGrpSpPr>
        <p:grpSpPr>
          <a:xfrm>
            <a:off x="6955698" y="2085930"/>
            <a:ext cx="454500" cy="393600"/>
            <a:chOff x="950125" y="1896550"/>
            <a:chExt cx="454500" cy="393600"/>
          </a:xfr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2" name="Google Shape;394;p35">
              <a:extLst>
                <a:ext uri="{FF2B5EF4-FFF2-40B4-BE49-F238E27FC236}">
                  <a16:creationId xmlns:a16="http://schemas.microsoft.com/office/drawing/2014/main" id="{520843C0-459A-4104-B94A-5E06C7F467B3}"/>
                </a:ext>
              </a:extLst>
            </p:cNvPr>
            <p:cNvSpPr/>
            <p:nvPr/>
          </p:nvSpPr>
          <p:spPr>
            <a:xfrm>
              <a:off x="950125" y="1896550"/>
              <a:ext cx="454500" cy="3936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" name="Google Shape;395;p35">
              <a:extLst>
                <a:ext uri="{FF2B5EF4-FFF2-40B4-BE49-F238E27FC236}">
                  <a16:creationId xmlns:a16="http://schemas.microsoft.com/office/drawing/2014/main" id="{267583D0-2078-4AFB-8931-F1BD24F381A5}"/>
                </a:ext>
              </a:extLst>
            </p:cNvPr>
            <p:cNvGrpSpPr/>
            <p:nvPr/>
          </p:nvGrpSpPr>
          <p:grpSpPr>
            <a:xfrm>
              <a:off x="1083154" y="1999129"/>
              <a:ext cx="188442" cy="188442"/>
              <a:chOff x="5660400" y="238125"/>
              <a:chExt cx="481825" cy="481825"/>
            </a:xfrm>
            <a:grpFill/>
          </p:grpSpPr>
          <p:sp>
            <p:nvSpPr>
              <p:cNvPr id="74" name="Google Shape;396;p35">
                <a:extLst>
                  <a:ext uri="{FF2B5EF4-FFF2-40B4-BE49-F238E27FC236}">
                    <a16:creationId xmlns:a16="http://schemas.microsoft.com/office/drawing/2014/main" id="{A4CD8B88-437D-40A2-B3D8-00887DFA3584}"/>
                  </a:ext>
                </a:extLst>
              </p:cNvPr>
              <p:cNvSpPr/>
              <p:nvPr/>
            </p:nvSpPr>
            <p:spPr>
              <a:xfrm>
                <a:off x="5660400" y="436700"/>
                <a:ext cx="481825" cy="2832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330" extrusionOk="0">
                    <a:moveTo>
                      <a:pt x="5120" y="1130"/>
                    </a:moveTo>
                    <a:cubicBezTo>
                      <a:pt x="5433" y="1130"/>
                      <a:pt x="5683" y="1380"/>
                      <a:pt x="5683" y="1693"/>
                    </a:cubicBezTo>
                    <a:cubicBezTo>
                      <a:pt x="5683" y="2006"/>
                      <a:pt x="5433" y="2259"/>
                      <a:pt x="5120" y="2259"/>
                    </a:cubicBezTo>
                    <a:lnTo>
                      <a:pt x="2861" y="2259"/>
                    </a:lnTo>
                    <a:cubicBezTo>
                      <a:pt x="2548" y="2259"/>
                      <a:pt x="2298" y="2006"/>
                      <a:pt x="2298" y="1693"/>
                    </a:cubicBezTo>
                    <a:cubicBezTo>
                      <a:pt x="2298" y="1380"/>
                      <a:pt x="2548" y="1130"/>
                      <a:pt x="2861" y="1130"/>
                    </a:cubicBezTo>
                    <a:close/>
                    <a:moveTo>
                      <a:pt x="10766" y="1130"/>
                    </a:moveTo>
                    <a:cubicBezTo>
                      <a:pt x="11079" y="1130"/>
                      <a:pt x="11329" y="1380"/>
                      <a:pt x="11329" y="1693"/>
                    </a:cubicBezTo>
                    <a:cubicBezTo>
                      <a:pt x="11329" y="2006"/>
                      <a:pt x="11079" y="2259"/>
                      <a:pt x="10766" y="2259"/>
                    </a:cubicBezTo>
                    <a:lnTo>
                      <a:pt x="8507" y="2259"/>
                    </a:lnTo>
                    <a:cubicBezTo>
                      <a:pt x="8194" y="2259"/>
                      <a:pt x="7944" y="2006"/>
                      <a:pt x="7944" y="1693"/>
                    </a:cubicBezTo>
                    <a:cubicBezTo>
                      <a:pt x="7944" y="1380"/>
                      <a:pt x="8194" y="1130"/>
                      <a:pt x="8507" y="1130"/>
                    </a:cubicBezTo>
                    <a:close/>
                    <a:moveTo>
                      <a:pt x="16412" y="1130"/>
                    </a:moveTo>
                    <a:cubicBezTo>
                      <a:pt x="16725" y="1130"/>
                      <a:pt x="16975" y="1380"/>
                      <a:pt x="16975" y="1693"/>
                    </a:cubicBezTo>
                    <a:cubicBezTo>
                      <a:pt x="16975" y="2006"/>
                      <a:pt x="16725" y="2259"/>
                      <a:pt x="16412" y="2259"/>
                    </a:cubicBezTo>
                    <a:lnTo>
                      <a:pt x="14153" y="2259"/>
                    </a:lnTo>
                    <a:cubicBezTo>
                      <a:pt x="13840" y="2259"/>
                      <a:pt x="13590" y="2006"/>
                      <a:pt x="13590" y="1693"/>
                    </a:cubicBezTo>
                    <a:cubicBezTo>
                      <a:pt x="13590" y="1380"/>
                      <a:pt x="13840" y="1130"/>
                      <a:pt x="14153" y="1130"/>
                    </a:cubicBezTo>
                    <a:close/>
                    <a:moveTo>
                      <a:pt x="5120" y="4518"/>
                    </a:moveTo>
                    <a:cubicBezTo>
                      <a:pt x="5433" y="4518"/>
                      <a:pt x="5683" y="4767"/>
                      <a:pt x="5683" y="5081"/>
                    </a:cubicBezTo>
                    <a:cubicBezTo>
                      <a:pt x="5683" y="5394"/>
                      <a:pt x="5433" y="5647"/>
                      <a:pt x="5120" y="5647"/>
                    </a:cubicBezTo>
                    <a:lnTo>
                      <a:pt x="2861" y="5647"/>
                    </a:lnTo>
                    <a:cubicBezTo>
                      <a:pt x="2548" y="5647"/>
                      <a:pt x="2298" y="5394"/>
                      <a:pt x="2298" y="5081"/>
                    </a:cubicBezTo>
                    <a:cubicBezTo>
                      <a:pt x="2298" y="4767"/>
                      <a:pt x="2548" y="4518"/>
                      <a:pt x="2861" y="4518"/>
                    </a:cubicBezTo>
                    <a:close/>
                    <a:moveTo>
                      <a:pt x="10766" y="4518"/>
                    </a:moveTo>
                    <a:cubicBezTo>
                      <a:pt x="11079" y="4518"/>
                      <a:pt x="11329" y="4767"/>
                      <a:pt x="11329" y="5081"/>
                    </a:cubicBezTo>
                    <a:cubicBezTo>
                      <a:pt x="11329" y="5394"/>
                      <a:pt x="11079" y="5647"/>
                      <a:pt x="10766" y="5647"/>
                    </a:cubicBezTo>
                    <a:lnTo>
                      <a:pt x="8507" y="5647"/>
                    </a:lnTo>
                    <a:cubicBezTo>
                      <a:pt x="8194" y="5647"/>
                      <a:pt x="7944" y="5394"/>
                      <a:pt x="7944" y="5081"/>
                    </a:cubicBezTo>
                    <a:cubicBezTo>
                      <a:pt x="7944" y="4767"/>
                      <a:pt x="8194" y="4518"/>
                      <a:pt x="8507" y="4518"/>
                    </a:cubicBezTo>
                    <a:close/>
                    <a:moveTo>
                      <a:pt x="16412" y="4518"/>
                    </a:moveTo>
                    <a:cubicBezTo>
                      <a:pt x="16725" y="4518"/>
                      <a:pt x="16975" y="4767"/>
                      <a:pt x="16975" y="5081"/>
                    </a:cubicBezTo>
                    <a:cubicBezTo>
                      <a:pt x="16975" y="5394"/>
                      <a:pt x="16725" y="5647"/>
                      <a:pt x="16412" y="5647"/>
                    </a:cubicBezTo>
                    <a:lnTo>
                      <a:pt x="14153" y="5647"/>
                    </a:lnTo>
                    <a:cubicBezTo>
                      <a:pt x="13840" y="5647"/>
                      <a:pt x="13590" y="5394"/>
                      <a:pt x="13590" y="5081"/>
                    </a:cubicBezTo>
                    <a:cubicBezTo>
                      <a:pt x="13590" y="4767"/>
                      <a:pt x="13840" y="4518"/>
                      <a:pt x="14153" y="4518"/>
                    </a:cubicBezTo>
                    <a:close/>
                    <a:moveTo>
                      <a:pt x="5120" y="7941"/>
                    </a:moveTo>
                    <a:cubicBezTo>
                      <a:pt x="5433" y="7941"/>
                      <a:pt x="5683" y="8194"/>
                      <a:pt x="5683" y="8507"/>
                    </a:cubicBezTo>
                    <a:cubicBezTo>
                      <a:pt x="5683" y="8818"/>
                      <a:pt x="5433" y="9071"/>
                      <a:pt x="5120" y="9071"/>
                    </a:cubicBezTo>
                    <a:lnTo>
                      <a:pt x="2861" y="9071"/>
                    </a:lnTo>
                    <a:cubicBezTo>
                      <a:pt x="2548" y="9071"/>
                      <a:pt x="2298" y="8818"/>
                      <a:pt x="2298" y="8507"/>
                    </a:cubicBezTo>
                    <a:cubicBezTo>
                      <a:pt x="2298" y="8194"/>
                      <a:pt x="2548" y="7941"/>
                      <a:pt x="2861" y="7941"/>
                    </a:cubicBezTo>
                    <a:close/>
                    <a:moveTo>
                      <a:pt x="10766" y="7941"/>
                    </a:moveTo>
                    <a:cubicBezTo>
                      <a:pt x="11079" y="7941"/>
                      <a:pt x="11329" y="8194"/>
                      <a:pt x="11329" y="8507"/>
                    </a:cubicBezTo>
                    <a:cubicBezTo>
                      <a:pt x="11329" y="8818"/>
                      <a:pt x="11079" y="9071"/>
                      <a:pt x="10766" y="9071"/>
                    </a:cubicBezTo>
                    <a:lnTo>
                      <a:pt x="8507" y="9071"/>
                    </a:lnTo>
                    <a:cubicBezTo>
                      <a:pt x="8194" y="9071"/>
                      <a:pt x="7944" y="8818"/>
                      <a:pt x="7944" y="8507"/>
                    </a:cubicBezTo>
                    <a:cubicBezTo>
                      <a:pt x="7944" y="8194"/>
                      <a:pt x="8194" y="7941"/>
                      <a:pt x="8507" y="7941"/>
                    </a:cubicBezTo>
                    <a:close/>
                    <a:moveTo>
                      <a:pt x="16412" y="7941"/>
                    </a:moveTo>
                    <a:cubicBezTo>
                      <a:pt x="16725" y="7941"/>
                      <a:pt x="16975" y="8194"/>
                      <a:pt x="16975" y="8507"/>
                    </a:cubicBezTo>
                    <a:cubicBezTo>
                      <a:pt x="16975" y="8818"/>
                      <a:pt x="16725" y="9071"/>
                      <a:pt x="16412" y="9071"/>
                    </a:cubicBezTo>
                    <a:lnTo>
                      <a:pt x="14153" y="9071"/>
                    </a:lnTo>
                    <a:cubicBezTo>
                      <a:pt x="13840" y="9071"/>
                      <a:pt x="13590" y="8818"/>
                      <a:pt x="13590" y="8507"/>
                    </a:cubicBezTo>
                    <a:cubicBezTo>
                      <a:pt x="13590" y="8194"/>
                      <a:pt x="13840" y="7941"/>
                      <a:pt x="14153" y="7941"/>
                    </a:cubicBezTo>
                    <a:close/>
                    <a:moveTo>
                      <a:pt x="1" y="1"/>
                    </a:moveTo>
                    <a:lnTo>
                      <a:pt x="1" y="9637"/>
                    </a:lnTo>
                    <a:cubicBezTo>
                      <a:pt x="1" y="10570"/>
                      <a:pt x="759" y="11329"/>
                      <a:pt x="1696" y="11329"/>
                    </a:cubicBezTo>
                    <a:lnTo>
                      <a:pt x="17580" y="11329"/>
                    </a:lnTo>
                    <a:cubicBezTo>
                      <a:pt x="18514" y="11329"/>
                      <a:pt x="19273" y="10570"/>
                      <a:pt x="19273" y="9637"/>
                    </a:cubicBezTo>
                    <a:lnTo>
                      <a:pt x="1927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5" name="Google Shape;397;p35">
                <a:extLst>
                  <a:ext uri="{FF2B5EF4-FFF2-40B4-BE49-F238E27FC236}">
                    <a16:creationId xmlns:a16="http://schemas.microsoft.com/office/drawing/2014/main" id="{134F28B3-6199-4294-A2DD-C9C7642EFC66}"/>
                  </a:ext>
                </a:extLst>
              </p:cNvPr>
              <p:cNvSpPr/>
              <p:nvPr/>
            </p:nvSpPr>
            <p:spPr>
              <a:xfrm>
                <a:off x="5660400" y="238125"/>
                <a:ext cx="4818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6815" extrusionOk="0">
                    <a:moveTo>
                      <a:pt x="3990" y="1129"/>
                    </a:moveTo>
                    <a:cubicBezTo>
                      <a:pt x="4304" y="1129"/>
                      <a:pt x="4557" y="1382"/>
                      <a:pt x="4557" y="1695"/>
                    </a:cubicBezTo>
                    <a:lnTo>
                      <a:pt x="4557" y="3954"/>
                    </a:lnTo>
                    <a:cubicBezTo>
                      <a:pt x="4557" y="4264"/>
                      <a:pt x="4304" y="4517"/>
                      <a:pt x="3990" y="4517"/>
                    </a:cubicBezTo>
                    <a:cubicBezTo>
                      <a:pt x="3677" y="4517"/>
                      <a:pt x="3427" y="4264"/>
                      <a:pt x="3427" y="3954"/>
                    </a:cubicBezTo>
                    <a:lnTo>
                      <a:pt x="3427" y="1695"/>
                    </a:lnTo>
                    <a:cubicBezTo>
                      <a:pt x="3427" y="1382"/>
                      <a:pt x="3677" y="1129"/>
                      <a:pt x="3990" y="1129"/>
                    </a:cubicBezTo>
                    <a:close/>
                    <a:moveTo>
                      <a:pt x="9637" y="1129"/>
                    </a:moveTo>
                    <a:cubicBezTo>
                      <a:pt x="9950" y="1129"/>
                      <a:pt x="10203" y="1382"/>
                      <a:pt x="10203" y="1695"/>
                    </a:cubicBezTo>
                    <a:lnTo>
                      <a:pt x="10203" y="3954"/>
                    </a:lnTo>
                    <a:cubicBezTo>
                      <a:pt x="10203" y="4264"/>
                      <a:pt x="9950" y="4517"/>
                      <a:pt x="9637" y="4517"/>
                    </a:cubicBezTo>
                    <a:cubicBezTo>
                      <a:pt x="9323" y="4517"/>
                      <a:pt x="9073" y="4264"/>
                      <a:pt x="9073" y="3954"/>
                    </a:cubicBezTo>
                    <a:lnTo>
                      <a:pt x="9073" y="1695"/>
                    </a:lnTo>
                    <a:cubicBezTo>
                      <a:pt x="9073" y="1382"/>
                      <a:pt x="9323" y="1129"/>
                      <a:pt x="9637" y="1129"/>
                    </a:cubicBezTo>
                    <a:close/>
                    <a:moveTo>
                      <a:pt x="15283" y="1129"/>
                    </a:moveTo>
                    <a:cubicBezTo>
                      <a:pt x="15596" y="1129"/>
                      <a:pt x="15849" y="1382"/>
                      <a:pt x="15849" y="1695"/>
                    </a:cubicBezTo>
                    <a:lnTo>
                      <a:pt x="15849" y="3954"/>
                    </a:lnTo>
                    <a:cubicBezTo>
                      <a:pt x="15849" y="4264"/>
                      <a:pt x="15596" y="4517"/>
                      <a:pt x="15283" y="4517"/>
                    </a:cubicBezTo>
                    <a:cubicBezTo>
                      <a:pt x="14969" y="4517"/>
                      <a:pt x="14719" y="4264"/>
                      <a:pt x="14719" y="3954"/>
                    </a:cubicBezTo>
                    <a:lnTo>
                      <a:pt x="14719" y="1695"/>
                    </a:lnTo>
                    <a:cubicBezTo>
                      <a:pt x="14719" y="1382"/>
                      <a:pt x="14969" y="1129"/>
                      <a:pt x="15283" y="1129"/>
                    </a:cubicBezTo>
                    <a:close/>
                    <a:moveTo>
                      <a:pt x="3990" y="0"/>
                    </a:moveTo>
                    <a:cubicBezTo>
                      <a:pt x="3054" y="0"/>
                      <a:pt x="2298" y="759"/>
                      <a:pt x="2298" y="1695"/>
                    </a:cubicBezTo>
                    <a:lnTo>
                      <a:pt x="2298" y="2258"/>
                    </a:lnTo>
                    <a:lnTo>
                      <a:pt x="1696" y="2258"/>
                    </a:lnTo>
                    <a:cubicBezTo>
                      <a:pt x="759" y="2258"/>
                      <a:pt x="1" y="3017"/>
                      <a:pt x="1" y="3954"/>
                    </a:cubicBezTo>
                    <a:lnTo>
                      <a:pt x="1" y="6814"/>
                    </a:lnTo>
                    <a:lnTo>
                      <a:pt x="19273" y="6814"/>
                    </a:lnTo>
                    <a:lnTo>
                      <a:pt x="19273" y="3954"/>
                    </a:lnTo>
                    <a:cubicBezTo>
                      <a:pt x="19273" y="3017"/>
                      <a:pt x="18514" y="2258"/>
                      <a:pt x="17580" y="2258"/>
                    </a:cubicBezTo>
                    <a:lnTo>
                      <a:pt x="16978" y="2258"/>
                    </a:lnTo>
                    <a:lnTo>
                      <a:pt x="16978" y="1695"/>
                    </a:lnTo>
                    <a:cubicBezTo>
                      <a:pt x="16978" y="759"/>
                      <a:pt x="16219" y="0"/>
                      <a:pt x="15283" y="0"/>
                    </a:cubicBezTo>
                    <a:cubicBezTo>
                      <a:pt x="14346" y="0"/>
                      <a:pt x="13590" y="759"/>
                      <a:pt x="13590" y="1695"/>
                    </a:cubicBezTo>
                    <a:lnTo>
                      <a:pt x="13590" y="2258"/>
                    </a:lnTo>
                    <a:lnTo>
                      <a:pt x="11332" y="2258"/>
                    </a:lnTo>
                    <a:lnTo>
                      <a:pt x="11332" y="1695"/>
                    </a:lnTo>
                    <a:cubicBezTo>
                      <a:pt x="11332" y="759"/>
                      <a:pt x="10573" y="0"/>
                      <a:pt x="9637" y="0"/>
                    </a:cubicBezTo>
                    <a:cubicBezTo>
                      <a:pt x="8700" y="0"/>
                      <a:pt x="7944" y="759"/>
                      <a:pt x="7944" y="1695"/>
                    </a:cubicBezTo>
                    <a:lnTo>
                      <a:pt x="7944" y="2258"/>
                    </a:lnTo>
                    <a:lnTo>
                      <a:pt x="5686" y="2258"/>
                    </a:lnTo>
                    <a:lnTo>
                      <a:pt x="5686" y="1695"/>
                    </a:lnTo>
                    <a:cubicBezTo>
                      <a:pt x="5686" y="759"/>
                      <a:pt x="4927" y="0"/>
                      <a:pt x="39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Google Shape;399;p35">
                <a:extLst>
                  <a:ext uri="{FF2B5EF4-FFF2-40B4-BE49-F238E27FC236}">
                    <a16:creationId xmlns:a16="http://schemas.microsoft.com/office/drawing/2014/main" id="{23D1ED80-99C2-4190-AA46-B7A36B4C5D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785" y="2992080"/>
                <a:ext cx="2222400" cy="9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4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2pPr>
                <a:lvl3pPr marL="1371600" marR="0" lvl="2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3pPr>
                <a:lvl4pPr marL="1828800" marR="0" lvl="3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6pPr>
                <a:lvl7pPr marL="3200400" marR="0" lvl="6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7pPr>
                <a:lvl8pPr marL="3657600" marR="0" lvl="7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9pPr>
              </a:lstStyle>
              <a:p>
                <a:pPr marL="0" indent="0"/>
                <a:r>
                  <a:rPr lang="zh-CN" altLang="en-US" dirty="0"/>
                  <a:t>名称：张量</a:t>
                </a:r>
                <a:r>
                  <a:rPr lang="en-US" altLang="zh-CN" dirty="0"/>
                  <a:t>(Tensor)</a:t>
                </a:r>
              </a:p>
              <a:p>
                <a:pPr marL="0" indent="0"/>
                <a:r>
                  <a:rPr lang="zh-CN" altLang="en-US" dirty="0"/>
                  <a:t>表示：四维数组</a:t>
                </a:r>
                <a:endParaRPr lang="en-US" altLang="zh-CN" dirty="0"/>
              </a:p>
              <a:p>
                <a:pPr marL="0" indent="0"/>
                <a:r>
                  <a:rPr lang="zh-CN" altLang="en-US" dirty="0"/>
                  <a:t>示例：特征图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/>
                <a:r>
                  <a:rPr lang="en-US" altLang="zh-CN" dirty="0"/>
                  <a:t>N-batch size   C-channel</a:t>
                </a:r>
              </a:p>
              <a:p>
                <a:pPr marL="0" indent="0"/>
                <a:r>
                  <a:rPr lang="en-US" altLang="zh-CN" dirty="0"/>
                  <a:t>H-height          W-width</a:t>
                </a:r>
              </a:p>
            </p:txBody>
          </p:sp>
        </mc:Choice>
        <mc:Fallback xmlns="">
          <p:sp>
            <p:nvSpPr>
              <p:cNvPr id="76" name="Google Shape;399;p35">
                <a:extLst>
                  <a:ext uri="{FF2B5EF4-FFF2-40B4-BE49-F238E27FC236}">
                    <a16:creationId xmlns:a16="http://schemas.microsoft.com/office/drawing/2014/main" id="{23D1ED80-99C2-4190-AA46-B7A36B4C5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785" y="2992080"/>
                <a:ext cx="2222400" cy="908400"/>
              </a:xfrm>
              <a:prstGeom prst="rect">
                <a:avLst/>
              </a:prstGeom>
              <a:blipFill>
                <a:blip r:embed="rId10"/>
                <a:stretch>
                  <a:fillRect l="-824" b="-39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oogle Shape;372;p35">
            <a:extLst>
              <a:ext uri="{FF2B5EF4-FFF2-40B4-BE49-F238E27FC236}">
                <a16:creationId xmlns:a16="http://schemas.microsoft.com/office/drawing/2014/main" id="{9F133784-578A-4CF1-AE15-0A31869D3D7E}"/>
              </a:ext>
            </a:extLst>
          </p:cNvPr>
          <p:cNvSpPr txBox="1">
            <a:spLocks/>
          </p:cNvSpPr>
          <p:nvPr/>
        </p:nvSpPr>
        <p:spPr>
          <a:xfrm>
            <a:off x="1391393" y="1147185"/>
            <a:ext cx="6684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CN" altLang="en-US" dirty="0"/>
              <a:t>有关 </a:t>
            </a:r>
            <a:r>
              <a:rPr lang="zh-CN" altLang="en-US" b="1" dirty="0">
                <a:solidFill>
                  <a:srgbClr val="E9AA1B"/>
                </a:solidFill>
              </a:rPr>
              <a:t>数组 </a:t>
            </a:r>
            <a:r>
              <a:rPr lang="zh-CN" altLang="en-US" dirty="0"/>
              <a:t>的一些补充</a:t>
            </a:r>
          </a:p>
        </p:txBody>
      </p:sp>
    </p:spTree>
    <p:extLst>
      <p:ext uri="{BB962C8B-B14F-4D97-AF65-F5344CB8AC3E}">
        <p14:creationId xmlns:p14="http://schemas.microsoft.com/office/powerpoint/2010/main" val="167315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0"/>
          <p:cNvSpPr txBox="1">
            <a:spLocks noGrp="1"/>
          </p:cNvSpPr>
          <p:nvPr>
            <p:ph type="body" idx="4294967295"/>
          </p:nvPr>
        </p:nvSpPr>
        <p:spPr>
          <a:xfrm>
            <a:off x="1048400" y="1828800"/>
            <a:ext cx="21120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200"/>
              </a:spcAft>
              <a:buNone/>
            </a:pPr>
            <a:r>
              <a:rPr lang="zh-CN" altLang="en-US" sz="1400" b="1" dirty="0">
                <a:solidFill>
                  <a:srgbClr val="F8BC28"/>
                </a:solidFill>
                <a:latin typeface="Montserrat"/>
                <a:ea typeface="Montserrat"/>
                <a:cs typeface="Montserrat"/>
                <a:sym typeface="Montserrat"/>
              </a:rPr>
              <a:t>权重与激活精度校准</a:t>
            </a:r>
            <a:br>
              <a:rPr lang="es" dirty="0"/>
            </a:br>
            <a:r>
              <a:rPr lang="zh-CN" altLang="en-US" sz="1200" dirty="0"/>
              <a:t>通过将模型量化为 </a:t>
            </a:r>
            <a:r>
              <a:rPr lang="en-US" altLang="zh-CN" sz="1200" dirty="0"/>
              <a:t>INT8 </a:t>
            </a:r>
            <a:r>
              <a:rPr lang="zh-CN" altLang="en-US" sz="1200" dirty="0"/>
              <a:t>来更大限度地提高吞吐量，同时保持高准确度</a:t>
            </a:r>
            <a:endParaRPr sz="1200" dirty="0"/>
          </a:p>
        </p:txBody>
      </p:sp>
      <p:sp>
        <p:nvSpPr>
          <p:cNvPr id="1147" name="Google Shape;1147;p50"/>
          <p:cNvSpPr txBox="1">
            <a:spLocks noGrp="1"/>
          </p:cNvSpPr>
          <p:nvPr>
            <p:ph type="body" idx="4294967295"/>
          </p:nvPr>
        </p:nvSpPr>
        <p:spPr>
          <a:xfrm>
            <a:off x="3490300" y="1828800"/>
            <a:ext cx="21666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200"/>
              </a:spcAft>
              <a:buNone/>
            </a:pPr>
            <a:r>
              <a:rPr lang="zh-CN" altLang="en-US" sz="1400" b="1" dirty="0">
                <a:solidFill>
                  <a:srgbClr val="3E516C"/>
                </a:solidFill>
                <a:latin typeface="Montserrat"/>
                <a:ea typeface="Montserrat"/>
                <a:cs typeface="Montserrat"/>
                <a:sym typeface="Montserrat"/>
              </a:rPr>
              <a:t>层与张量融合</a:t>
            </a:r>
            <a:br>
              <a:rPr lang="es" sz="1400" b="1" dirty="0">
                <a:solidFill>
                  <a:srgbClr val="F8BC2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zh-CN" altLang="en-US" sz="1200" dirty="0"/>
              <a:t>通过融合内核中的节点，优化 </a:t>
            </a:r>
            <a:r>
              <a:rPr lang="en-US" altLang="zh-CN" sz="1200" dirty="0"/>
              <a:t>GPU </a:t>
            </a:r>
            <a:r>
              <a:rPr lang="zh-CN" altLang="en-US" sz="1200" dirty="0"/>
              <a:t>显存和带宽的使用</a:t>
            </a:r>
            <a:endParaRPr sz="1400" b="1" dirty="0">
              <a:solidFill>
                <a:srgbClr val="F8BC2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8" name="Google Shape;1148;p50"/>
          <p:cNvSpPr txBox="1">
            <a:spLocks noGrp="1"/>
          </p:cNvSpPr>
          <p:nvPr>
            <p:ph type="body" idx="4294967295"/>
          </p:nvPr>
        </p:nvSpPr>
        <p:spPr>
          <a:xfrm>
            <a:off x="5986800" y="1828800"/>
            <a:ext cx="21666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sz="1400" b="1" dirty="0">
                <a:solidFill>
                  <a:srgbClr val="F8BC28"/>
                </a:solidFill>
                <a:latin typeface="Montserrat"/>
                <a:ea typeface="Montserrat"/>
                <a:cs typeface="Montserrat"/>
                <a:sym typeface="Montserrat"/>
              </a:rPr>
              <a:t>内核自动调整</a:t>
            </a:r>
            <a:br>
              <a:rPr lang="es" sz="1400" dirty="0"/>
            </a:br>
            <a:r>
              <a:rPr lang="zh-CN" altLang="en-US" sz="1200" dirty="0"/>
              <a:t>基于目标 </a:t>
            </a:r>
            <a:r>
              <a:rPr lang="en-US" altLang="zh-CN" sz="1200" dirty="0"/>
              <a:t>GPU </a:t>
            </a:r>
            <a:r>
              <a:rPr lang="zh-CN" altLang="en-US" sz="1200" dirty="0"/>
              <a:t>平台选择最佳数据层和算法</a:t>
            </a:r>
            <a:endParaRPr sz="1200" dirty="0"/>
          </a:p>
        </p:txBody>
      </p:sp>
      <p:sp>
        <p:nvSpPr>
          <p:cNvPr id="1149" name="Google Shape;1149;p50"/>
          <p:cNvSpPr txBox="1">
            <a:spLocks noGrp="1"/>
          </p:cNvSpPr>
          <p:nvPr>
            <p:ph type="body" idx="4294967295"/>
          </p:nvPr>
        </p:nvSpPr>
        <p:spPr>
          <a:xfrm>
            <a:off x="1048400" y="3140625"/>
            <a:ext cx="21120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sz="1400" b="1" dirty="0">
                <a:solidFill>
                  <a:srgbClr val="3E516C"/>
                </a:solidFill>
                <a:latin typeface="Montserrat"/>
                <a:ea typeface="Montserrat"/>
                <a:cs typeface="Montserrat"/>
                <a:sym typeface="Montserrat"/>
              </a:rPr>
              <a:t>动态张量显存</a:t>
            </a:r>
            <a:br>
              <a:rPr lang="es" sz="1400" dirty="0"/>
            </a:br>
            <a:r>
              <a:rPr lang="zh-CN" altLang="en-US" sz="1200" dirty="0"/>
              <a:t>更大限度减少显存占用，并高效地为张量重复利用内存</a:t>
            </a:r>
            <a:endParaRPr sz="1200" dirty="0"/>
          </a:p>
        </p:txBody>
      </p:sp>
      <p:sp>
        <p:nvSpPr>
          <p:cNvPr id="1150" name="Google Shape;1150;p50"/>
          <p:cNvSpPr txBox="1">
            <a:spLocks noGrp="1"/>
          </p:cNvSpPr>
          <p:nvPr>
            <p:ph type="body" idx="4294967295"/>
          </p:nvPr>
        </p:nvSpPr>
        <p:spPr>
          <a:xfrm>
            <a:off x="3490300" y="3140625"/>
            <a:ext cx="21666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sz="1400" b="1" dirty="0">
                <a:solidFill>
                  <a:srgbClr val="F8BC28"/>
                </a:solidFill>
                <a:latin typeface="Montserrat"/>
                <a:ea typeface="Montserrat"/>
                <a:cs typeface="Montserrat"/>
                <a:sym typeface="Montserrat"/>
              </a:rPr>
              <a:t>多流执行</a:t>
            </a:r>
            <a:br>
              <a:rPr lang="es" sz="1400" dirty="0"/>
            </a:br>
            <a:r>
              <a:rPr lang="zh-CN" altLang="en-US" sz="1200" dirty="0"/>
              <a:t>用于并行处理多个输入流的可扩展设计</a:t>
            </a:r>
            <a:endParaRPr sz="1200" dirty="0"/>
          </a:p>
        </p:txBody>
      </p:sp>
      <p:sp>
        <p:nvSpPr>
          <p:cNvPr id="1151" name="Google Shape;1151;p50"/>
          <p:cNvSpPr txBox="1">
            <a:spLocks noGrp="1"/>
          </p:cNvSpPr>
          <p:nvPr>
            <p:ph type="body" idx="4294967295"/>
          </p:nvPr>
        </p:nvSpPr>
        <p:spPr>
          <a:xfrm>
            <a:off x="5986800" y="3140617"/>
            <a:ext cx="21666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1400" dirty="0"/>
            </a:br>
            <a:endParaRPr sz="1400" dirty="0"/>
          </a:p>
        </p:txBody>
      </p:sp>
      <p:cxnSp>
        <p:nvCxnSpPr>
          <p:cNvPr id="1152" name="Google Shape;1152;p50"/>
          <p:cNvCxnSpPr/>
          <p:nvPr/>
        </p:nvCxnSpPr>
        <p:spPr>
          <a:xfrm>
            <a:off x="3325350" y="1828800"/>
            <a:ext cx="0" cy="2459700"/>
          </a:xfrm>
          <a:prstGeom prst="straightConnector1">
            <a:avLst/>
          </a:prstGeom>
          <a:noFill/>
          <a:ln w="9525" cap="flat" cmpd="sng">
            <a:solidFill>
              <a:srgbClr val="F8BC28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50"/>
          <p:cNvCxnSpPr/>
          <p:nvPr/>
        </p:nvCxnSpPr>
        <p:spPr>
          <a:xfrm>
            <a:off x="5821850" y="1828800"/>
            <a:ext cx="0" cy="2459700"/>
          </a:xfrm>
          <a:prstGeom prst="straightConnector1">
            <a:avLst/>
          </a:prstGeom>
          <a:noFill/>
          <a:ln w="9525" cap="flat" cmpd="sng">
            <a:solidFill>
              <a:srgbClr val="F8BC28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br>
              <a:rPr lang="es" dirty="0"/>
            </a:br>
            <a:r>
              <a:rPr lang="zh-CN" altLang="en-US" b="1" dirty="0">
                <a:solidFill>
                  <a:srgbClr val="F8BC28"/>
                </a:solidFill>
              </a:rPr>
              <a:t>优化方式</a:t>
            </a:r>
            <a:r>
              <a:rPr lang="es" b="1" dirty="0">
                <a:solidFill>
                  <a:srgbClr val="F8BC28"/>
                </a:solidFill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权重与激活精度校准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441064-8C6D-4754-96EA-C14EF107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283500"/>
            <a:ext cx="4869295" cy="3384600"/>
          </a:xfrm>
          <a:prstGeom prst="rect">
            <a:avLst/>
          </a:prstGeom>
        </p:spPr>
      </p:pic>
      <p:sp>
        <p:nvSpPr>
          <p:cNvPr id="14" name="Google Shape;483;p40">
            <a:extLst>
              <a:ext uri="{FF2B5EF4-FFF2-40B4-BE49-F238E27FC236}">
                <a16:creationId xmlns:a16="http://schemas.microsoft.com/office/drawing/2014/main" id="{FC1A25C0-DD17-47C4-918B-A480AA247052}"/>
              </a:ext>
            </a:extLst>
          </p:cNvPr>
          <p:cNvSpPr txBox="1"/>
          <p:nvPr/>
        </p:nvSpPr>
        <p:spPr>
          <a:xfrm>
            <a:off x="6181123" y="1578500"/>
            <a:ext cx="2137377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  <a:ea typeface="Cabin"/>
                <a:cs typeface="Cabin"/>
                <a:sym typeface="Cabin Regular"/>
              </a:rPr>
              <a:t>训练张量</a:t>
            </a:r>
            <a:endParaRPr dirty="0">
              <a:solidFill>
                <a:srgbClr val="3E516C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一般是应用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32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位或者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16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位的精度表示权重、偏置以及激活值</a:t>
            </a:r>
            <a:endParaRPr lang="es" altLang="zh-CN" sz="1100" dirty="0">
              <a:solidFill>
                <a:srgbClr val="999999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原因：梯度对精度敏感，模型收敛要求修正量很小很小</a:t>
            </a:r>
            <a:endParaRPr sz="1100" dirty="0">
              <a:solidFill>
                <a:srgbClr val="F8BC2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" name="Google Shape;483;p40">
            <a:extLst>
              <a:ext uri="{FF2B5EF4-FFF2-40B4-BE49-F238E27FC236}">
                <a16:creationId xmlns:a16="http://schemas.microsoft.com/office/drawing/2014/main" id="{4E85EA0D-0280-4245-BF65-949E97BA301E}"/>
              </a:ext>
            </a:extLst>
          </p:cNvPr>
          <p:cNvSpPr txBox="1"/>
          <p:nvPr/>
        </p:nvSpPr>
        <p:spPr>
          <a:xfrm>
            <a:off x="6181123" y="3232450"/>
            <a:ext cx="2501483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rgbClr val="3E516C"/>
                </a:solidFill>
                <a:latin typeface="Cabin Regular"/>
                <a:ea typeface="Cabin"/>
                <a:cs typeface="Cabin"/>
                <a:sym typeface="Cabin Regular"/>
              </a:rPr>
              <a:t>推理数据</a:t>
            </a:r>
            <a:endParaRPr dirty="0">
              <a:solidFill>
                <a:srgbClr val="3E516C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连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FP32(Full Precise 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，简称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FP32)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都用不了，建议使用一个更小的数据类型</a:t>
            </a:r>
            <a:endParaRPr lang="es" altLang="zh-CN" sz="1100" dirty="0">
              <a:solidFill>
                <a:srgbClr val="999999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方法：利用</a:t>
            </a:r>
            <a:r>
              <a:rPr lang="en-US" altLang="zh-CN" sz="1100" dirty="0" err="1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tensorrt</a:t>
            </a:r>
            <a:r>
              <a:rPr lang="zh-CN" altLang="en-US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将高精度数据映射到</a:t>
            </a:r>
            <a:r>
              <a:rPr lang="en-US" altLang="zh-CN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FP16</a:t>
            </a:r>
            <a:r>
              <a:rPr lang="zh-CN" altLang="en-US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或者</a:t>
            </a:r>
            <a:r>
              <a:rPr lang="en-US" altLang="zh-CN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int8</a:t>
            </a:r>
            <a:r>
              <a:rPr lang="zh-CN" altLang="en-US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甚至</a:t>
            </a:r>
            <a:r>
              <a:rPr lang="en-US" altLang="zh-CN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int4</a:t>
            </a:r>
            <a:endParaRPr sz="1100" dirty="0">
              <a:solidFill>
                <a:srgbClr val="F8BC2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33157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8BC28"/>
                </a:solidFill>
              </a:rPr>
              <a:t>低精度推理 </a:t>
            </a:r>
            <a:r>
              <a:rPr lang="zh-CN" altLang="en-US" dirty="0"/>
              <a:t>可行性分析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2F72B6-642D-48A6-A0FE-35BC26281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30" y="1456646"/>
            <a:ext cx="3801127" cy="1562258"/>
          </a:xfrm>
          <a:prstGeom prst="rect">
            <a:avLst/>
          </a:prstGeom>
        </p:spPr>
      </p:pic>
      <p:sp>
        <p:nvSpPr>
          <p:cNvPr id="47" name="Google Shape;556;p41">
            <a:extLst>
              <a:ext uri="{FF2B5EF4-FFF2-40B4-BE49-F238E27FC236}">
                <a16:creationId xmlns:a16="http://schemas.microsoft.com/office/drawing/2014/main" id="{23317E1F-73DE-4AF2-B02B-163C60E9F4EC}"/>
              </a:ext>
            </a:extLst>
          </p:cNvPr>
          <p:cNvSpPr txBox="1">
            <a:spLocks/>
          </p:cNvSpPr>
          <p:nvPr/>
        </p:nvSpPr>
        <p:spPr>
          <a:xfrm>
            <a:off x="1068100" y="1459988"/>
            <a:ext cx="37325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Throughput</a:t>
            </a:r>
          </a:p>
          <a:p>
            <a:pPr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吞吐率：在给定时间段内成功从一个地方移动到另一个地方的数据量。从管道流出的水可以表示为吞吐量</a:t>
            </a:r>
            <a:endParaRPr 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48" name="Google Shape;557;p41">
            <a:extLst>
              <a:ext uri="{FF2B5EF4-FFF2-40B4-BE49-F238E27FC236}">
                <a16:creationId xmlns:a16="http://schemas.microsoft.com/office/drawing/2014/main" id="{19358081-6727-4220-892A-3FAA07746C1C}"/>
              </a:ext>
            </a:extLst>
          </p:cNvPr>
          <p:cNvSpPr txBox="1">
            <a:spLocks/>
          </p:cNvSpPr>
          <p:nvPr/>
        </p:nvSpPr>
        <p:spPr>
          <a:xfrm>
            <a:off x="1068099" y="3798363"/>
            <a:ext cx="3732497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FLOPS</a:t>
            </a:r>
            <a:b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每秒浮点运算量。是衡量吞吐率的一个单位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, 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通过折算到具体的浮点操作数量上。</a:t>
            </a:r>
            <a:br>
              <a:rPr lang="en-US" dirty="0"/>
            </a:b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" name="Google Shape;558;p41">
            <a:extLst>
              <a:ext uri="{FF2B5EF4-FFF2-40B4-BE49-F238E27FC236}">
                <a16:creationId xmlns:a16="http://schemas.microsoft.com/office/drawing/2014/main" id="{D4E0E532-56C7-44F7-B1ED-262820827270}"/>
              </a:ext>
            </a:extLst>
          </p:cNvPr>
          <p:cNvSpPr txBox="1">
            <a:spLocks/>
          </p:cNvSpPr>
          <p:nvPr/>
        </p:nvSpPr>
        <p:spPr>
          <a:xfrm>
            <a:off x="1068100" y="3018904"/>
            <a:ext cx="3732498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Latency</a:t>
            </a:r>
            <a:endParaRPr lang="en-US" b="1" dirty="0">
              <a:solidFill>
                <a:srgbClr val="434343"/>
              </a:solidFill>
              <a:latin typeface="Montserrat"/>
              <a:sym typeface="Montserrat Light"/>
            </a:endParaRPr>
          </a:p>
          <a:p>
            <a:pPr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延迟：从客户端到服务器以及从服务器到客户端的传播时间</a:t>
            </a:r>
            <a:endParaRPr lang="en-US" sz="1200" dirty="0">
              <a:solidFill>
                <a:srgbClr val="999999"/>
              </a:solidFill>
              <a:latin typeface="Cabin"/>
            </a:endParaRPr>
          </a:p>
        </p:txBody>
      </p:sp>
      <p:sp>
        <p:nvSpPr>
          <p:cNvPr id="50" name="Google Shape;559;p41">
            <a:extLst>
              <a:ext uri="{FF2B5EF4-FFF2-40B4-BE49-F238E27FC236}">
                <a16:creationId xmlns:a16="http://schemas.microsoft.com/office/drawing/2014/main" id="{F2336F27-877C-4551-B098-471D40FEA983}"/>
              </a:ext>
            </a:extLst>
          </p:cNvPr>
          <p:cNvSpPr txBox="1">
            <a:spLocks/>
          </p:cNvSpPr>
          <p:nvPr/>
        </p:nvSpPr>
        <p:spPr>
          <a:xfrm>
            <a:off x="1068099" y="2239446"/>
            <a:ext cx="3732499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zh-CN" b="1" dirty="0">
                <a:solidFill>
                  <a:srgbClr val="434343"/>
                </a:solidFill>
                <a:latin typeface="Montserrat"/>
                <a:sym typeface="Montserrat"/>
              </a:rPr>
              <a:t>Bandwidth</a:t>
            </a:r>
            <a:endParaRPr lang="en-US" b="1" dirty="0">
              <a:solidFill>
                <a:srgbClr val="434343"/>
              </a:solidFill>
              <a:latin typeface="Montserra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带宽：通过通信通道的最大数据传输量。通过管道的最大水量可以表示为带宽。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51" name="Google Shape;560;p41">
            <a:extLst>
              <a:ext uri="{FF2B5EF4-FFF2-40B4-BE49-F238E27FC236}">
                <a16:creationId xmlns:a16="http://schemas.microsoft.com/office/drawing/2014/main" id="{1F8254BE-BE8A-4064-86E0-D915603B9235}"/>
              </a:ext>
            </a:extLst>
          </p:cNvPr>
          <p:cNvSpPr/>
          <p:nvPr/>
        </p:nvSpPr>
        <p:spPr>
          <a:xfrm rot="10800000">
            <a:off x="992404" y="16012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61;p41">
            <a:extLst>
              <a:ext uri="{FF2B5EF4-FFF2-40B4-BE49-F238E27FC236}">
                <a16:creationId xmlns:a16="http://schemas.microsoft.com/office/drawing/2014/main" id="{B9573E1C-07B1-47ED-B0B2-F9C896107378}"/>
              </a:ext>
            </a:extLst>
          </p:cNvPr>
          <p:cNvSpPr/>
          <p:nvPr/>
        </p:nvSpPr>
        <p:spPr>
          <a:xfrm rot="10800000">
            <a:off x="992404" y="2387029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62;p41">
            <a:extLst>
              <a:ext uri="{FF2B5EF4-FFF2-40B4-BE49-F238E27FC236}">
                <a16:creationId xmlns:a16="http://schemas.microsoft.com/office/drawing/2014/main" id="{9627201C-94A1-48EC-BA01-A068302E01C9}"/>
              </a:ext>
            </a:extLst>
          </p:cNvPr>
          <p:cNvSpPr/>
          <p:nvPr/>
        </p:nvSpPr>
        <p:spPr>
          <a:xfrm rot="10800000">
            <a:off x="992404" y="317285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63;p41">
            <a:extLst>
              <a:ext uri="{FF2B5EF4-FFF2-40B4-BE49-F238E27FC236}">
                <a16:creationId xmlns:a16="http://schemas.microsoft.com/office/drawing/2014/main" id="{3FAF41D2-1CFD-4F34-8652-651639D4767D}"/>
              </a:ext>
            </a:extLst>
          </p:cNvPr>
          <p:cNvSpPr/>
          <p:nvPr/>
        </p:nvSpPr>
        <p:spPr>
          <a:xfrm rot="10800000">
            <a:off x="992404" y="39396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14DC50-EEF1-49B7-B4BB-5BC6F542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515" y="3271243"/>
            <a:ext cx="491547" cy="1054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BD988C-7CBA-411B-8BCF-DAF8F61BF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983" y="3887983"/>
            <a:ext cx="542925" cy="50482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EA4C6CEF-4214-42BB-BB05-FC2EC04EF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982" y="3230228"/>
            <a:ext cx="542925" cy="504825"/>
          </a:xfrm>
          <a:prstGeom prst="rect">
            <a:avLst/>
          </a:prstGeom>
        </p:spPr>
      </p:pic>
      <p:cxnSp>
        <p:nvCxnSpPr>
          <p:cNvPr id="58" name="Google Shape;469;p39">
            <a:extLst>
              <a:ext uri="{FF2B5EF4-FFF2-40B4-BE49-F238E27FC236}">
                <a16:creationId xmlns:a16="http://schemas.microsoft.com/office/drawing/2014/main" id="{03695D6E-FDDB-40F1-8C25-9E50DC2B25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72062" y="3329383"/>
            <a:ext cx="1201920" cy="2248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67DB6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0" name="Google Shape;469;p39">
            <a:extLst>
              <a:ext uri="{FF2B5EF4-FFF2-40B4-BE49-F238E27FC236}">
                <a16:creationId xmlns:a16="http://schemas.microsoft.com/office/drawing/2014/main" id="{D90EEE78-DAFB-47C7-ABF6-49153554B56C}"/>
              </a:ext>
            </a:extLst>
          </p:cNvPr>
          <p:cNvCxnSpPr>
            <a:cxnSpLocks/>
          </p:cNvCxnSpPr>
          <p:nvPr/>
        </p:nvCxnSpPr>
        <p:spPr>
          <a:xfrm rot="10800000">
            <a:off x="6172062" y="3811084"/>
            <a:ext cx="1201920" cy="1854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E8ECE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8BC28"/>
                </a:solidFill>
              </a:rPr>
              <a:t>低精度推理 </a:t>
            </a:r>
            <a:r>
              <a:rPr lang="zh-CN" altLang="en-US" dirty="0"/>
              <a:t>可行性分析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55E3D6-4E24-4394-ABF8-6444FD3683B4}"/>
                  </a:ext>
                </a:extLst>
              </p:cNvPr>
              <p:cNvSpPr txBox="1"/>
              <p:nvPr/>
            </p:nvSpPr>
            <p:spPr>
              <a:xfrm>
                <a:off x="466725" y="1596130"/>
                <a:ext cx="8210550" cy="19512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𝑚𝑘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=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55E3D6-4E24-4394-ABF8-6444FD368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1596130"/>
                <a:ext cx="8210550" cy="1951240"/>
              </a:xfrm>
              <a:prstGeom prst="rect">
                <a:avLst/>
              </a:prstGeom>
              <a:blipFill>
                <a:blip r:embed="rId3"/>
                <a:stretch>
                  <a:fillRect l="-1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8">
            <a:extLst>
              <a:ext uri="{FF2B5EF4-FFF2-40B4-BE49-F238E27FC236}">
                <a16:creationId xmlns:a16="http://schemas.microsoft.com/office/drawing/2014/main" id="{9D52E4F0-1A7C-45A3-9FB6-D218B486AD2A}"/>
              </a:ext>
            </a:extLst>
          </p:cNvPr>
          <p:cNvSpPr/>
          <p:nvPr/>
        </p:nvSpPr>
        <p:spPr>
          <a:xfrm>
            <a:off x="2137450" y="1596130"/>
            <a:ext cx="2682200" cy="280295"/>
          </a:xfrm>
          <a:prstGeom prst="roundRect">
            <a:avLst/>
          </a:prstGeom>
          <a:solidFill>
            <a:srgbClr val="31425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9CAD28B-7146-4CD3-AF01-EEA5F03069F4}"/>
              </a:ext>
            </a:extLst>
          </p:cNvPr>
          <p:cNvSpPr/>
          <p:nvPr/>
        </p:nvSpPr>
        <p:spPr>
          <a:xfrm rot="5400000">
            <a:off x="5007071" y="1781934"/>
            <a:ext cx="1078492" cy="706885"/>
          </a:xfrm>
          <a:prstGeom prst="roundRect">
            <a:avLst/>
          </a:prstGeom>
          <a:solidFill>
            <a:srgbClr val="31425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7F7565D-41A4-4EA1-A521-3C07DE8A2C54}"/>
              </a:ext>
            </a:extLst>
          </p:cNvPr>
          <p:cNvSpPr/>
          <p:nvPr/>
        </p:nvSpPr>
        <p:spPr>
          <a:xfrm>
            <a:off x="584874" y="2809875"/>
            <a:ext cx="3663275" cy="310255"/>
          </a:xfrm>
          <a:prstGeom prst="roundRect">
            <a:avLst/>
          </a:prstGeom>
          <a:solidFill>
            <a:srgbClr val="31425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Google Shape;557;p41">
            <a:extLst>
              <a:ext uri="{FF2B5EF4-FFF2-40B4-BE49-F238E27FC236}">
                <a16:creationId xmlns:a16="http://schemas.microsoft.com/office/drawing/2014/main" id="{72BC81F6-0016-4D1E-A245-94F326B1A75F}"/>
              </a:ext>
            </a:extLst>
          </p:cNvPr>
          <p:cNvSpPr txBox="1">
            <a:spLocks/>
          </p:cNvSpPr>
          <p:nvPr/>
        </p:nvSpPr>
        <p:spPr>
          <a:xfrm>
            <a:off x="839026" y="3736139"/>
            <a:ext cx="7977314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：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m*k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矩阵                     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：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m*k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矩阵                         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：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m*k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矩阵</a:t>
            </a:r>
            <a:b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总运算量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: m * k * n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次乘加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             1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次乘加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=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两次运算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(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一次乘法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, 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一次加法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)                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总的浮点数运算量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(FLO)= 2 * m * k * n  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CN" dirty="0">
                <a:solidFill>
                  <a:srgbClr val="F8BC28"/>
                </a:solidFill>
                <a:latin typeface="Montserrat"/>
                <a:sym typeface="Montserrat"/>
              </a:rPr>
              <a:t>VGG 19.6 billion FLOPS   ResNet-152 11.3 billion FLOPS</a:t>
            </a:r>
            <a:endParaRPr lang="en-US" altLang="zh-CN" sz="2400" dirty="0">
              <a:solidFill>
                <a:srgbClr val="F8BC28"/>
              </a:solidFill>
              <a:latin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br>
              <a:rPr lang="en-US" dirty="0"/>
            </a:b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668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8BC28"/>
                </a:solidFill>
              </a:rPr>
              <a:t>低精度推理 </a:t>
            </a:r>
            <a:r>
              <a:rPr lang="zh-CN" altLang="en-US" dirty="0"/>
              <a:t>可行性分析</a:t>
            </a:r>
            <a:endParaRPr dirty="0"/>
          </a:p>
        </p:txBody>
      </p:sp>
      <p:grpSp>
        <p:nvGrpSpPr>
          <p:cNvPr id="10" name="Google Shape;2397;p62">
            <a:extLst>
              <a:ext uri="{FF2B5EF4-FFF2-40B4-BE49-F238E27FC236}">
                <a16:creationId xmlns:a16="http://schemas.microsoft.com/office/drawing/2014/main" id="{0B50173D-54DC-4DD5-A88E-39A6CC36D871}"/>
              </a:ext>
            </a:extLst>
          </p:cNvPr>
          <p:cNvGrpSpPr/>
          <p:nvPr/>
        </p:nvGrpSpPr>
        <p:grpSpPr>
          <a:xfrm>
            <a:off x="3205508" y="2083228"/>
            <a:ext cx="1434814" cy="1528383"/>
            <a:chOff x="2431875" y="700600"/>
            <a:chExt cx="264700" cy="244850"/>
          </a:xfrm>
        </p:grpSpPr>
        <p:sp>
          <p:nvSpPr>
            <p:cNvPr id="11" name="Google Shape;2398;p62">
              <a:extLst>
                <a:ext uri="{FF2B5EF4-FFF2-40B4-BE49-F238E27FC236}">
                  <a16:creationId xmlns:a16="http://schemas.microsoft.com/office/drawing/2014/main" id="{111622EA-247E-4458-80B0-FE3F7502AF16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99;p62">
              <a:extLst>
                <a:ext uri="{FF2B5EF4-FFF2-40B4-BE49-F238E27FC236}">
                  <a16:creationId xmlns:a16="http://schemas.microsoft.com/office/drawing/2014/main" id="{DF049C84-77DF-41BE-BD88-110650D27383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00;p62">
              <a:extLst>
                <a:ext uri="{FF2B5EF4-FFF2-40B4-BE49-F238E27FC236}">
                  <a16:creationId xmlns:a16="http://schemas.microsoft.com/office/drawing/2014/main" id="{38BBBD56-9042-4302-BABA-672A49A321B9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03;p62">
              <a:extLst>
                <a:ext uri="{FF2B5EF4-FFF2-40B4-BE49-F238E27FC236}">
                  <a16:creationId xmlns:a16="http://schemas.microsoft.com/office/drawing/2014/main" id="{6AE65FCE-9FDE-4D8C-AC91-4DE0568971A5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04;p62">
              <a:extLst>
                <a:ext uri="{FF2B5EF4-FFF2-40B4-BE49-F238E27FC236}">
                  <a16:creationId xmlns:a16="http://schemas.microsoft.com/office/drawing/2014/main" id="{DE9DC0E1-6B46-4867-8C47-64688525F3A8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07;p62">
              <a:extLst>
                <a:ext uri="{FF2B5EF4-FFF2-40B4-BE49-F238E27FC236}">
                  <a16:creationId xmlns:a16="http://schemas.microsoft.com/office/drawing/2014/main" id="{E06779BE-4A4C-4543-A469-C0546686D85E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08;p62">
              <a:extLst>
                <a:ext uri="{FF2B5EF4-FFF2-40B4-BE49-F238E27FC236}">
                  <a16:creationId xmlns:a16="http://schemas.microsoft.com/office/drawing/2014/main" id="{C80CD1B1-71CC-48F4-93E2-75D6D63E5516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397;p62">
            <a:extLst>
              <a:ext uri="{FF2B5EF4-FFF2-40B4-BE49-F238E27FC236}">
                <a16:creationId xmlns:a16="http://schemas.microsoft.com/office/drawing/2014/main" id="{7DB4D3FB-3013-4688-BE8B-5D3088893449}"/>
              </a:ext>
            </a:extLst>
          </p:cNvPr>
          <p:cNvGrpSpPr/>
          <p:nvPr/>
        </p:nvGrpSpPr>
        <p:grpSpPr>
          <a:xfrm rot="10800000">
            <a:off x="4324584" y="2543902"/>
            <a:ext cx="932466" cy="605173"/>
            <a:chOff x="2431875" y="774700"/>
            <a:chExt cx="172025" cy="96950"/>
          </a:xfrm>
        </p:grpSpPr>
        <p:sp>
          <p:nvSpPr>
            <p:cNvPr id="34" name="Google Shape;2403;p62">
              <a:extLst>
                <a:ext uri="{FF2B5EF4-FFF2-40B4-BE49-F238E27FC236}">
                  <a16:creationId xmlns:a16="http://schemas.microsoft.com/office/drawing/2014/main" id="{A2A05BE9-E7EC-4924-A0C0-6B362D5D3683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04;p62">
              <a:extLst>
                <a:ext uri="{FF2B5EF4-FFF2-40B4-BE49-F238E27FC236}">
                  <a16:creationId xmlns:a16="http://schemas.microsoft.com/office/drawing/2014/main" id="{1C28FC2C-F17B-4D13-8864-019E3C6DD463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84;p40">
            <a:extLst>
              <a:ext uri="{FF2B5EF4-FFF2-40B4-BE49-F238E27FC236}">
                <a16:creationId xmlns:a16="http://schemas.microsoft.com/office/drawing/2014/main" id="{879BCE3E-5A0D-4857-BB1A-CF6753689081}"/>
              </a:ext>
            </a:extLst>
          </p:cNvPr>
          <p:cNvSpPr txBox="1">
            <a:spLocks/>
          </p:cNvSpPr>
          <p:nvPr/>
        </p:nvSpPr>
        <p:spPr>
          <a:xfrm>
            <a:off x="2228999" y="2605184"/>
            <a:ext cx="932466" cy="4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r">
              <a:spcAft>
                <a:spcPts val="200"/>
              </a:spcAft>
              <a:buFont typeface="Cabin"/>
              <a:buNone/>
            </a:pPr>
            <a:r>
              <a:rPr lang="zh-CN" altLang="en-US" sz="1400" dirty="0">
                <a:solidFill>
                  <a:srgbClr val="3E516C"/>
                </a:solidFill>
                <a:latin typeface="Cabin Regular"/>
                <a:ea typeface="Cabin Regular"/>
                <a:cs typeface="Cabin Regular"/>
                <a:sym typeface="Cabin Regular"/>
              </a:rPr>
              <a:t>目标位置</a:t>
            </a:r>
            <a:br>
              <a:rPr lang="en-US" dirty="0"/>
            </a:br>
            <a:endParaRPr lang="en-US" sz="1100" dirty="0"/>
          </a:p>
        </p:txBody>
      </p:sp>
      <p:sp>
        <p:nvSpPr>
          <p:cNvPr id="43" name="Google Shape;484;p40">
            <a:extLst>
              <a:ext uri="{FF2B5EF4-FFF2-40B4-BE49-F238E27FC236}">
                <a16:creationId xmlns:a16="http://schemas.microsoft.com/office/drawing/2014/main" id="{40ADC2A0-CD14-49B4-99C3-6BF4A2BAFC7C}"/>
              </a:ext>
            </a:extLst>
          </p:cNvPr>
          <p:cNvSpPr txBox="1">
            <a:spLocks/>
          </p:cNvSpPr>
          <p:nvPr/>
        </p:nvSpPr>
        <p:spPr>
          <a:xfrm>
            <a:off x="3745287" y="3748789"/>
            <a:ext cx="967234" cy="4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r">
              <a:spcAft>
                <a:spcPts val="200"/>
              </a:spcAft>
              <a:buFont typeface="Cabin"/>
              <a:buNone/>
            </a:pPr>
            <a:r>
              <a:rPr lang="zh-CN" altLang="en-US" sz="1400" dirty="0">
                <a:solidFill>
                  <a:srgbClr val="3E516C"/>
                </a:solidFill>
                <a:latin typeface="Cabin Regular"/>
                <a:ea typeface="Cabin Regular"/>
                <a:cs typeface="Cabin Regular"/>
                <a:sym typeface="Cabin Regular"/>
              </a:rPr>
              <a:t>目标姿态</a:t>
            </a:r>
            <a:br>
              <a:rPr lang="en-US" dirty="0"/>
            </a:br>
            <a:r>
              <a:rPr lang="en-US" sz="1100" dirty="0"/>
              <a:t> </a:t>
            </a:r>
          </a:p>
        </p:txBody>
      </p:sp>
      <p:sp>
        <p:nvSpPr>
          <p:cNvPr id="44" name="Google Shape;484;p40">
            <a:extLst>
              <a:ext uri="{FF2B5EF4-FFF2-40B4-BE49-F238E27FC236}">
                <a16:creationId xmlns:a16="http://schemas.microsoft.com/office/drawing/2014/main" id="{6044AB4C-8935-4129-8900-04D48E4932B0}"/>
              </a:ext>
            </a:extLst>
          </p:cNvPr>
          <p:cNvSpPr txBox="1">
            <a:spLocks/>
          </p:cNvSpPr>
          <p:nvPr/>
        </p:nvSpPr>
        <p:spPr>
          <a:xfrm>
            <a:off x="3745287" y="1581750"/>
            <a:ext cx="967234" cy="4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r">
              <a:spcAft>
                <a:spcPts val="200"/>
              </a:spcAft>
              <a:buFont typeface="Cabin"/>
              <a:buNone/>
            </a:pPr>
            <a:r>
              <a:rPr lang="zh-CN" altLang="en-US" sz="1400" dirty="0">
                <a:solidFill>
                  <a:srgbClr val="3E516C"/>
                </a:solidFill>
                <a:latin typeface="Cabin Regular"/>
                <a:ea typeface="Cabin Regular"/>
                <a:cs typeface="Cabin Regular"/>
                <a:sym typeface="Cabin Regular"/>
              </a:rPr>
              <a:t>目标角度</a:t>
            </a:r>
            <a:br>
              <a:rPr lang="en-US" dirty="0"/>
            </a:br>
            <a:r>
              <a:rPr lang="en-US" sz="1100" dirty="0"/>
              <a:t> </a:t>
            </a:r>
          </a:p>
        </p:txBody>
      </p:sp>
      <p:sp>
        <p:nvSpPr>
          <p:cNvPr id="45" name="Google Shape;484;p40">
            <a:extLst>
              <a:ext uri="{FF2B5EF4-FFF2-40B4-BE49-F238E27FC236}">
                <a16:creationId xmlns:a16="http://schemas.microsoft.com/office/drawing/2014/main" id="{9105F510-F954-4544-B1AC-53D6428F3319}"/>
              </a:ext>
            </a:extLst>
          </p:cNvPr>
          <p:cNvSpPr txBox="1">
            <a:spLocks/>
          </p:cNvSpPr>
          <p:nvPr/>
        </p:nvSpPr>
        <p:spPr>
          <a:xfrm>
            <a:off x="5291188" y="2581118"/>
            <a:ext cx="904256" cy="4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spcAft>
                <a:spcPts val="200"/>
              </a:spcAft>
              <a:buFont typeface="Cabin"/>
              <a:buNone/>
            </a:pPr>
            <a:r>
              <a:rPr lang="zh-CN" altLang="en-US" sz="1400" dirty="0">
                <a:solidFill>
                  <a:srgbClr val="3E516C"/>
                </a:solidFill>
                <a:latin typeface="Cabin Regular"/>
                <a:sym typeface="Cabin Regular"/>
              </a:rPr>
              <a:t>数据噪声</a:t>
            </a:r>
            <a:br>
              <a:rPr lang="en-US" b="1" dirty="0"/>
            </a:br>
            <a:endParaRPr lang="en-US" sz="1100" b="1" dirty="0"/>
          </a:p>
        </p:txBody>
      </p:sp>
      <p:sp>
        <p:nvSpPr>
          <p:cNvPr id="46" name="Google Shape;556;p41">
            <a:extLst>
              <a:ext uri="{FF2B5EF4-FFF2-40B4-BE49-F238E27FC236}">
                <a16:creationId xmlns:a16="http://schemas.microsoft.com/office/drawing/2014/main" id="{9E340075-C2AA-4072-BBDC-C5F0C7AEE607}"/>
              </a:ext>
            </a:extLst>
          </p:cNvPr>
          <p:cNvSpPr txBox="1">
            <a:spLocks/>
          </p:cNvSpPr>
          <p:nvPr/>
        </p:nvSpPr>
        <p:spPr>
          <a:xfrm>
            <a:off x="3808240" y="1069411"/>
            <a:ext cx="982577" cy="366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  <a:sym typeface="Montserrat"/>
              </a:rPr>
              <a:t>样本数据</a:t>
            </a:r>
            <a:endParaRPr lang="en-US" dirty="0">
              <a:solidFill>
                <a:srgbClr val="3E516C"/>
              </a:solidFill>
              <a:latin typeface="Cabin Regular"/>
              <a:sym typeface="Montserrat"/>
            </a:endParaRPr>
          </a:p>
        </p:txBody>
      </p:sp>
      <p:sp>
        <p:nvSpPr>
          <p:cNvPr id="47" name="Google Shape;556;p41">
            <a:extLst>
              <a:ext uri="{FF2B5EF4-FFF2-40B4-BE49-F238E27FC236}">
                <a16:creationId xmlns:a16="http://schemas.microsoft.com/office/drawing/2014/main" id="{A9A66322-AD11-4953-9F82-D63C776DB217}"/>
              </a:ext>
            </a:extLst>
          </p:cNvPr>
          <p:cNvSpPr txBox="1">
            <a:spLocks/>
          </p:cNvSpPr>
          <p:nvPr/>
        </p:nvSpPr>
        <p:spPr>
          <a:xfrm>
            <a:off x="306136" y="2400830"/>
            <a:ext cx="1125356" cy="366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  <a:sym typeface="Montserrat"/>
              </a:rPr>
              <a:t>具有强鲁棒性的网络</a:t>
            </a:r>
            <a:endParaRPr lang="en-US" dirty="0">
              <a:solidFill>
                <a:srgbClr val="3E516C"/>
              </a:solidFill>
              <a:latin typeface="Cabin Regular"/>
              <a:sym typeface="Montserrat"/>
            </a:endParaRPr>
          </a:p>
        </p:txBody>
      </p:sp>
      <p:grpSp>
        <p:nvGrpSpPr>
          <p:cNvPr id="48" name="Google Shape;1683;p61">
            <a:extLst>
              <a:ext uri="{FF2B5EF4-FFF2-40B4-BE49-F238E27FC236}">
                <a16:creationId xmlns:a16="http://schemas.microsoft.com/office/drawing/2014/main" id="{188A5D72-2AB3-4D0D-AD58-C2349E4A94E6}"/>
              </a:ext>
            </a:extLst>
          </p:cNvPr>
          <p:cNvGrpSpPr/>
          <p:nvPr/>
        </p:nvGrpSpPr>
        <p:grpSpPr>
          <a:xfrm rot="10800000">
            <a:off x="1759340" y="2736516"/>
            <a:ext cx="216160" cy="122024"/>
            <a:chOff x="4756975" y="2341800"/>
            <a:chExt cx="91975" cy="51925"/>
          </a:xfrm>
        </p:grpSpPr>
        <p:sp>
          <p:nvSpPr>
            <p:cNvPr id="49" name="Google Shape;1684;p61">
              <a:extLst>
                <a:ext uri="{FF2B5EF4-FFF2-40B4-BE49-F238E27FC236}">
                  <a16:creationId xmlns:a16="http://schemas.microsoft.com/office/drawing/2014/main" id="{30F79162-751F-44C7-BB68-29F1097DB608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85;p61">
              <a:extLst>
                <a:ext uri="{FF2B5EF4-FFF2-40B4-BE49-F238E27FC236}">
                  <a16:creationId xmlns:a16="http://schemas.microsoft.com/office/drawing/2014/main" id="{43384C80-E694-4B0F-8A13-B501DC956638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86;p61">
              <a:extLst>
                <a:ext uri="{FF2B5EF4-FFF2-40B4-BE49-F238E27FC236}">
                  <a16:creationId xmlns:a16="http://schemas.microsoft.com/office/drawing/2014/main" id="{ED178204-0B51-461A-9AAF-FEC2808D1D44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87;p61">
              <a:extLst>
                <a:ext uri="{FF2B5EF4-FFF2-40B4-BE49-F238E27FC236}">
                  <a16:creationId xmlns:a16="http://schemas.microsoft.com/office/drawing/2014/main" id="{3297A174-F55C-4DDA-9E67-8676331DD356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88;p61">
              <a:extLst>
                <a:ext uri="{FF2B5EF4-FFF2-40B4-BE49-F238E27FC236}">
                  <a16:creationId xmlns:a16="http://schemas.microsoft.com/office/drawing/2014/main" id="{A8F5B25B-D70C-4D13-A677-645A266D27C5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89;p61">
              <a:extLst>
                <a:ext uri="{FF2B5EF4-FFF2-40B4-BE49-F238E27FC236}">
                  <a16:creationId xmlns:a16="http://schemas.microsoft.com/office/drawing/2014/main" id="{A5911179-8396-4EDF-AE93-ADB90A543B14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90;p61">
              <a:extLst>
                <a:ext uri="{FF2B5EF4-FFF2-40B4-BE49-F238E27FC236}">
                  <a16:creationId xmlns:a16="http://schemas.microsoft.com/office/drawing/2014/main" id="{787B8822-BBF0-4659-87DE-EB76476F1E3F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91;p61">
              <a:extLst>
                <a:ext uri="{FF2B5EF4-FFF2-40B4-BE49-F238E27FC236}">
                  <a16:creationId xmlns:a16="http://schemas.microsoft.com/office/drawing/2014/main" id="{436DF027-3395-4982-9E9F-1EF0B8C9C7A4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92;p61">
              <a:extLst>
                <a:ext uri="{FF2B5EF4-FFF2-40B4-BE49-F238E27FC236}">
                  <a16:creationId xmlns:a16="http://schemas.microsoft.com/office/drawing/2014/main" id="{8D2E0CDB-4FBD-4AF9-972A-997DABFF8D79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93;p61">
              <a:extLst>
                <a:ext uri="{FF2B5EF4-FFF2-40B4-BE49-F238E27FC236}">
                  <a16:creationId xmlns:a16="http://schemas.microsoft.com/office/drawing/2014/main" id="{701D3D74-D182-4061-9EEB-13BCA19B9C31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94;p61">
              <a:extLst>
                <a:ext uri="{FF2B5EF4-FFF2-40B4-BE49-F238E27FC236}">
                  <a16:creationId xmlns:a16="http://schemas.microsoft.com/office/drawing/2014/main" id="{57FB848B-F320-4A3C-A815-76BF383E0468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95;p61">
              <a:extLst>
                <a:ext uri="{FF2B5EF4-FFF2-40B4-BE49-F238E27FC236}">
                  <a16:creationId xmlns:a16="http://schemas.microsoft.com/office/drawing/2014/main" id="{735FED02-24C6-4682-BC4E-DF6ABDB884A1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96;p61">
              <a:extLst>
                <a:ext uri="{FF2B5EF4-FFF2-40B4-BE49-F238E27FC236}">
                  <a16:creationId xmlns:a16="http://schemas.microsoft.com/office/drawing/2014/main" id="{3C22897A-F141-4312-8F6F-29DAC034C807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97;p61">
              <a:extLst>
                <a:ext uri="{FF2B5EF4-FFF2-40B4-BE49-F238E27FC236}">
                  <a16:creationId xmlns:a16="http://schemas.microsoft.com/office/drawing/2014/main" id="{C1050F36-53A3-4A1B-844D-C5C722ACCA35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98;p61">
              <a:extLst>
                <a:ext uri="{FF2B5EF4-FFF2-40B4-BE49-F238E27FC236}">
                  <a16:creationId xmlns:a16="http://schemas.microsoft.com/office/drawing/2014/main" id="{D2136A0B-7FDB-4971-9C34-BF2FBC60E496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99;p61">
              <a:extLst>
                <a:ext uri="{FF2B5EF4-FFF2-40B4-BE49-F238E27FC236}">
                  <a16:creationId xmlns:a16="http://schemas.microsoft.com/office/drawing/2014/main" id="{2463D561-7713-4A10-A143-423B9CD48626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00;p61">
              <a:extLst>
                <a:ext uri="{FF2B5EF4-FFF2-40B4-BE49-F238E27FC236}">
                  <a16:creationId xmlns:a16="http://schemas.microsoft.com/office/drawing/2014/main" id="{1D2E7357-0AF5-4FD9-8227-D0D9C8143DDD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01;p61">
              <a:extLst>
                <a:ext uri="{FF2B5EF4-FFF2-40B4-BE49-F238E27FC236}">
                  <a16:creationId xmlns:a16="http://schemas.microsoft.com/office/drawing/2014/main" id="{E4C20C2A-59D4-4826-AF47-58D4C0E27BD5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02;p61">
              <a:extLst>
                <a:ext uri="{FF2B5EF4-FFF2-40B4-BE49-F238E27FC236}">
                  <a16:creationId xmlns:a16="http://schemas.microsoft.com/office/drawing/2014/main" id="{E3BBC475-D4E5-466D-9A31-11C4D0104B7F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03;p61">
              <a:extLst>
                <a:ext uri="{FF2B5EF4-FFF2-40B4-BE49-F238E27FC236}">
                  <a16:creationId xmlns:a16="http://schemas.microsoft.com/office/drawing/2014/main" id="{32828EDC-AAD2-4C09-8450-537AB63BBD3F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683;p61">
            <a:extLst>
              <a:ext uri="{FF2B5EF4-FFF2-40B4-BE49-F238E27FC236}">
                <a16:creationId xmlns:a16="http://schemas.microsoft.com/office/drawing/2014/main" id="{C192A0D4-2AC4-438A-992B-205BF4CF8D07}"/>
              </a:ext>
            </a:extLst>
          </p:cNvPr>
          <p:cNvGrpSpPr/>
          <p:nvPr/>
        </p:nvGrpSpPr>
        <p:grpSpPr>
          <a:xfrm rot="10800000">
            <a:off x="1948493" y="2736516"/>
            <a:ext cx="216160" cy="122024"/>
            <a:chOff x="4756975" y="2341800"/>
            <a:chExt cx="91975" cy="51925"/>
          </a:xfrm>
        </p:grpSpPr>
        <p:sp>
          <p:nvSpPr>
            <p:cNvPr id="70" name="Google Shape;1684;p61">
              <a:extLst>
                <a:ext uri="{FF2B5EF4-FFF2-40B4-BE49-F238E27FC236}">
                  <a16:creationId xmlns:a16="http://schemas.microsoft.com/office/drawing/2014/main" id="{AF7061DB-972A-44C6-85E5-49601A81228B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85;p61">
              <a:extLst>
                <a:ext uri="{FF2B5EF4-FFF2-40B4-BE49-F238E27FC236}">
                  <a16:creationId xmlns:a16="http://schemas.microsoft.com/office/drawing/2014/main" id="{FCD65BFE-04BB-40EF-8975-F51BCB948DA1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86;p61">
              <a:extLst>
                <a:ext uri="{FF2B5EF4-FFF2-40B4-BE49-F238E27FC236}">
                  <a16:creationId xmlns:a16="http://schemas.microsoft.com/office/drawing/2014/main" id="{CB65A23F-32D1-4CCD-B69D-3116C731A188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87;p61">
              <a:extLst>
                <a:ext uri="{FF2B5EF4-FFF2-40B4-BE49-F238E27FC236}">
                  <a16:creationId xmlns:a16="http://schemas.microsoft.com/office/drawing/2014/main" id="{30387FC9-982E-4C87-8F8C-C0570758EC9A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88;p61">
              <a:extLst>
                <a:ext uri="{FF2B5EF4-FFF2-40B4-BE49-F238E27FC236}">
                  <a16:creationId xmlns:a16="http://schemas.microsoft.com/office/drawing/2014/main" id="{07A09A66-B774-4A87-ABF8-07971CA9344B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89;p61">
              <a:extLst>
                <a:ext uri="{FF2B5EF4-FFF2-40B4-BE49-F238E27FC236}">
                  <a16:creationId xmlns:a16="http://schemas.microsoft.com/office/drawing/2014/main" id="{4BDDB68B-618A-4EE4-9108-F07A34F95244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90;p61">
              <a:extLst>
                <a:ext uri="{FF2B5EF4-FFF2-40B4-BE49-F238E27FC236}">
                  <a16:creationId xmlns:a16="http://schemas.microsoft.com/office/drawing/2014/main" id="{27AA175D-41A4-4356-827D-95BF33939100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91;p61">
              <a:extLst>
                <a:ext uri="{FF2B5EF4-FFF2-40B4-BE49-F238E27FC236}">
                  <a16:creationId xmlns:a16="http://schemas.microsoft.com/office/drawing/2014/main" id="{D07B5132-B178-4EC7-B677-EE30938B176F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92;p61">
              <a:extLst>
                <a:ext uri="{FF2B5EF4-FFF2-40B4-BE49-F238E27FC236}">
                  <a16:creationId xmlns:a16="http://schemas.microsoft.com/office/drawing/2014/main" id="{580C6718-579B-4F0C-89C5-35843262AB02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93;p61">
              <a:extLst>
                <a:ext uri="{FF2B5EF4-FFF2-40B4-BE49-F238E27FC236}">
                  <a16:creationId xmlns:a16="http://schemas.microsoft.com/office/drawing/2014/main" id="{FCC2F926-0665-405F-84A9-493B6FACC890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94;p61">
              <a:extLst>
                <a:ext uri="{FF2B5EF4-FFF2-40B4-BE49-F238E27FC236}">
                  <a16:creationId xmlns:a16="http://schemas.microsoft.com/office/drawing/2014/main" id="{A564A726-74D3-4BF3-B39F-4F175E013FCD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95;p61">
              <a:extLst>
                <a:ext uri="{FF2B5EF4-FFF2-40B4-BE49-F238E27FC236}">
                  <a16:creationId xmlns:a16="http://schemas.microsoft.com/office/drawing/2014/main" id="{52D596B7-E668-4BCB-89DC-D7C5AF4EA124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96;p61">
              <a:extLst>
                <a:ext uri="{FF2B5EF4-FFF2-40B4-BE49-F238E27FC236}">
                  <a16:creationId xmlns:a16="http://schemas.microsoft.com/office/drawing/2014/main" id="{A1894528-B199-4B8E-86EA-81AFC56F3A5C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97;p61">
              <a:extLst>
                <a:ext uri="{FF2B5EF4-FFF2-40B4-BE49-F238E27FC236}">
                  <a16:creationId xmlns:a16="http://schemas.microsoft.com/office/drawing/2014/main" id="{7E2FF53C-8E5D-4534-9496-293C81A0AB49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98;p61">
              <a:extLst>
                <a:ext uri="{FF2B5EF4-FFF2-40B4-BE49-F238E27FC236}">
                  <a16:creationId xmlns:a16="http://schemas.microsoft.com/office/drawing/2014/main" id="{710E08A3-0781-433E-A79F-DC80168FEF6A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99;p61">
              <a:extLst>
                <a:ext uri="{FF2B5EF4-FFF2-40B4-BE49-F238E27FC236}">
                  <a16:creationId xmlns:a16="http://schemas.microsoft.com/office/drawing/2014/main" id="{970A7BEC-8B00-4CA5-AB1E-B1C972FB0457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00;p61">
              <a:extLst>
                <a:ext uri="{FF2B5EF4-FFF2-40B4-BE49-F238E27FC236}">
                  <a16:creationId xmlns:a16="http://schemas.microsoft.com/office/drawing/2014/main" id="{F2628A19-5B09-4D84-9360-1D985C9D64E0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01;p61">
              <a:extLst>
                <a:ext uri="{FF2B5EF4-FFF2-40B4-BE49-F238E27FC236}">
                  <a16:creationId xmlns:a16="http://schemas.microsoft.com/office/drawing/2014/main" id="{6BFDD8E3-6C6D-4638-B2BE-3382726D3760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02;p61">
              <a:extLst>
                <a:ext uri="{FF2B5EF4-FFF2-40B4-BE49-F238E27FC236}">
                  <a16:creationId xmlns:a16="http://schemas.microsoft.com/office/drawing/2014/main" id="{C14172DF-D746-45F2-8AC6-2FCE08DE118C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03;p61">
              <a:extLst>
                <a:ext uri="{FF2B5EF4-FFF2-40B4-BE49-F238E27FC236}">
                  <a16:creationId xmlns:a16="http://schemas.microsoft.com/office/drawing/2014/main" id="{4514F430-FBFD-47B5-B736-8038AAF7DDBA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矩形: 折角 2">
            <a:extLst>
              <a:ext uri="{FF2B5EF4-FFF2-40B4-BE49-F238E27FC236}">
                <a16:creationId xmlns:a16="http://schemas.microsoft.com/office/drawing/2014/main" id="{D86D4A51-AE73-4952-A1AA-A3AE7E3C6693}"/>
              </a:ext>
            </a:extLst>
          </p:cNvPr>
          <p:cNvSpPr/>
          <p:nvPr/>
        </p:nvSpPr>
        <p:spPr>
          <a:xfrm>
            <a:off x="2307842" y="1581750"/>
            <a:ext cx="3887602" cy="2584406"/>
          </a:xfrm>
          <a:prstGeom prst="foldedCorner">
            <a:avLst/>
          </a:prstGeom>
          <a:noFill/>
          <a:ln>
            <a:solidFill>
              <a:srgbClr val="314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Google Shape;1683;p61">
            <a:extLst>
              <a:ext uri="{FF2B5EF4-FFF2-40B4-BE49-F238E27FC236}">
                <a16:creationId xmlns:a16="http://schemas.microsoft.com/office/drawing/2014/main" id="{37D6CA39-8EFE-48ED-9878-87A77F5952E3}"/>
              </a:ext>
            </a:extLst>
          </p:cNvPr>
          <p:cNvGrpSpPr/>
          <p:nvPr/>
        </p:nvGrpSpPr>
        <p:grpSpPr>
          <a:xfrm rot="10800000">
            <a:off x="1576304" y="2735100"/>
            <a:ext cx="216160" cy="122024"/>
            <a:chOff x="4756975" y="2341800"/>
            <a:chExt cx="91975" cy="51925"/>
          </a:xfrm>
        </p:grpSpPr>
        <p:sp>
          <p:nvSpPr>
            <p:cNvPr id="175" name="Google Shape;1684;p61">
              <a:extLst>
                <a:ext uri="{FF2B5EF4-FFF2-40B4-BE49-F238E27FC236}">
                  <a16:creationId xmlns:a16="http://schemas.microsoft.com/office/drawing/2014/main" id="{167B7E6A-BA71-4B11-8202-059470EFF171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85;p61">
              <a:extLst>
                <a:ext uri="{FF2B5EF4-FFF2-40B4-BE49-F238E27FC236}">
                  <a16:creationId xmlns:a16="http://schemas.microsoft.com/office/drawing/2014/main" id="{C81BE64F-E103-4C95-8339-F6648D064A14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86;p61">
              <a:extLst>
                <a:ext uri="{FF2B5EF4-FFF2-40B4-BE49-F238E27FC236}">
                  <a16:creationId xmlns:a16="http://schemas.microsoft.com/office/drawing/2014/main" id="{33FA0928-FDF1-48D4-A5DE-0C831200E597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87;p61">
              <a:extLst>
                <a:ext uri="{FF2B5EF4-FFF2-40B4-BE49-F238E27FC236}">
                  <a16:creationId xmlns:a16="http://schemas.microsoft.com/office/drawing/2014/main" id="{BB4E964C-6876-4760-9EE0-1BAF42583A23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88;p61">
              <a:extLst>
                <a:ext uri="{FF2B5EF4-FFF2-40B4-BE49-F238E27FC236}">
                  <a16:creationId xmlns:a16="http://schemas.microsoft.com/office/drawing/2014/main" id="{92BD320D-CA25-4E0B-9FBF-E1E3623AD708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89;p61">
              <a:extLst>
                <a:ext uri="{FF2B5EF4-FFF2-40B4-BE49-F238E27FC236}">
                  <a16:creationId xmlns:a16="http://schemas.microsoft.com/office/drawing/2014/main" id="{0FAC4B55-1961-4CDA-9B6C-84151463412B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90;p61">
              <a:extLst>
                <a:ext uri="{FF2B5EF4-FFF2-40B4-BE49-F238E27FC236}">
                  <a16:creationId xmlns:a16="http://schemas.microsoft.com/office/drawing/2014/main" id="{E39A5357-4948-4250-B706-397C645CAA46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91;p61">
              <a:extLst>
                <a:ext uri="{FF2B5EF4-FFF2-40B4-BE49-F238E27FC236}">
                  <a16:creationId xmlns:a16="http://schemas.microsoft.com/office/drawing/2014/main" id="{EC8682BC-AF18-48BA-91D1-831202A4232A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92;p61">
              <a:extLst>
                <a:ext uri="{FF2B5EF4-FFF2-40B4-BE49-F238E27FC236}">
                  <a16:creationId xmlns:a16="http://schemas.microsoft.com/office/drawing/2014/main" id="{FB7B27CD-3AA3-411A-905E-A20764947681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93;p61">
              <a:extLst>
                <a:ext uri="{FF2B5EF4-FFF2-40B4-BE49-F238E27FC236}">
                  <a16:creationId xmlns:a16="http://schemas.microsoft.com/office/drawing/2014/main" id="{72D27DA2-567D-4F24-AC05-3B1A784B58D3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694;p61">
              <a:extLst>
                <a:ext uri="{FF2B5EF4-FFF2-40B4-BE49-F238E27FC236}">
                  <a16:creationId xmlns:a16="http://schemas.microsoft.com/office/drawing/2014/main" id="{0CEB608D-5B12-4AC3-A229-8C9487A3DA29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95;p61">
              <a:extLst>
                <a:ext uri="{FF2B5EF4-FFF2-40B4-BE49-F238E27FC236}">
                  <a16:creationId xmlns:a16="http://schemas.microsoft.com/office/drawing/2014/main" id="{1E8D87AF-85BB-4F82-8FCE-40835A1517E7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696;p61">
              <a:extLst>
                <a:ext uri="{FF2B5EF4-FFF2-40B4-BE49-F238E27FC236}">
                  <a16:creationId xmlns:a16="http://schemas.microsoft.com/office/drawing/2014/main" id="{B909C60C-BF1B-4B0B-B9DD-9665EEBBDDBD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697;p61">
              <a:extLst>
                <a:ext uri="{FF2B5EF4-FFF2-40B4-BE49-F238E27FC236}">
                  <a16:creationId xmlns:a16="http://schemas.microsoft.com/office/drawing/2014/main" id="{D5F89CEF-0CA8-4E4E-B90F-DB271AE362C9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698;p61">
              <a:extLst>
                <a:ext uri="{FF2B5EF4-FFF2-40B4-BE49-F238E27FC236}">
                  <a16:creationId xmlns:a16="http://schemas.microsoft.com/office/drawing/2014/main" id="{BA97B0D5-3F99-4F2D-BBC8-1EA80F910F48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699;p61">
              <a:extLst>
                <a:ext uri="{FF2B5EF4-FFF2-40B4-BE49-F238E27FC236}">
                  <a16:creationId xmlns:a16="http://schemas.microsoft.com/office/drawing/2014/main" id="{932081A5-DBC5-41FB-91D5-A512310AFF1B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00;p61">
              <a:extLst>
                <a:ext uri="{FF2B5EF4-FFF2-40B4-BE49-F238E27FC236}">
                  <a16:creationId xmlns:a16="http://schemas.microsoft.com/office/drawing/2014/main" id="{3DC27CEF-3044-4E69-8240-CD7772159401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01;p61">
              <a:extLst>
                <a:ext uri="{FF2B5EF4-FFF2-40B4-BE49-F238E27FC236}">
                  <a16:creationId xmlns:a16="http://schemas.microsoft.com/office/drawing/2014/main" id="{46976EE6-A7F7-42E3-8985-E04A1716959C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02;p61">
              <a:extLst>
                <a:ext uri="{FF2B5EF4-FFF2-40B4-BE49-F238E27FC236}">
                  <a16:creationId xmlns:a16="http://schemas.microsoft.com/office/drawing/2014/main" id="{A8D5B503-4312-44E0-8A49-737B07EF1D81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03;p61">
              <a:extLst>
                <a:ext uri="{FF2B5EF4-FFF2-40B4-BE49-F238E27FC236}">
                  <a16:creationId xmlns:a16="http://schemas.microsoft.com/office/drawing/2014/main" id="{22F03E72-9642-47BC-86DD-AC7337E052D6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467;p39">
            <a:extLst>
              <a:ext uri="{FF2B5EF4-FFF2-40B4-BE49-F238E27FC236}">
                <a16:creationId xmlns:a16="http://schemas.microsoft.com/office/drawing/2014/main" id="{79EC3A27-5F8E-4AEA-BB87-7833CEAE0D99}"/>
              </a:ext>
            </a:extLst>
          </p:cNvPr>
          <p:cNvSpPr txBox="1"/>
          <p:nvPr/>
        </p:nvSpPr>
        <p:spPr>
          <a:xfrm>
            <a:off x="7469500" y="2998485"/>
            <a:ext cx="149722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噪声引进的变动同样会使各个层的激活值输出发生变动，然而却对结果影响不大</a:t>
            </a:r>
            <a:endParaRPr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196" name="Google Shape;467;p39">
            <a:extLst>
              <a:ext uri="{FF2B5EF4-FFF2-40B4-BE49-F238E27FC236}">
                <a16:creationId xmlns:a16="http://schemas.microsoft.com/office/drawing/2014/main" id="{13B93AE9-098B-4E39-9F2E-81414433BDEC}"/>
              </a:ext>
            </a:extLst>
          </p:cNvPr>
          <p:cNvSpPr txBox="1"/>
          <p:nvPr/>
        </p:nvSpPr>
        <p:spPr>
          <a:xfrm>
            <a:off x="1624189" y="2394610"/>
            <a:ext cx="485206" cy="32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训练</a:t>
            </a:r>
            <a:endParaRPr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grpSp>
        <p:nvGrpSpPr>
          <p:cNvPr id="197" name="Google Shape;1683;p61">
            <a:extLst>
              <a:ext uri="{FF2B5EF4-FFF2-40B4-BE49-F238E27FC236}">
                <a16:creationId xmlns:a16="http://schemas.microsoft.com/office/drawing/2014/main" id="{C863C7F5-7F81-4891-9212-05CDE1D523DD}"/>
              </a:ext>
            </a:extLst>
          </p:cNvPr>
          <p:cNvGrpSpPr/>
          <p:nvPr/>
        </p:nvGrpSpPr>
        <p:grpSpPr>
          <a:xfrm>
            <a:off x="6517205" y="2723231"/>
            <a:ext cx="216160" cy="122024"/>
            <a:chOff x="4756975" y="2341800"/>
            <a:chExt cx="91975" cy="51925"/>
          </a:xfrm>
        </p:grpSpPr>
        <p:sp>
          <p:nvSpPr>
            <p:cNvPr id="198" name="Google Shape;1684;p61">
              <a:extLst>
                <a:ext uri="{FF2B5EF4-FFF2-40B4-BE49-F238E27FC236}">
                  <a16:creationId xmlns:a16="http://schemas.microsoft.com/office/drawing/2014/main" id="{FE79FA4D-70BB-473E-93F1-A2851E3EE231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85;p61">
              <a:extLst>
                <a:ext uri="{FF2B5EF4-FFF2-40B4-BE49-F238E27FC236}">
                  <a16:creationId xmlns:a16="http://schemas.microsoft.com/office/drawing/2014/main" id="{1A40BF71-ED5E-40CC-BAD9-8F0ADA7D221B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86;p61">
              <a:extLst>
                <a:ext uri="{FF2B5EF4-FFF2-40B4-BE49-F238E27FC236}">
                  <a16:creationId xmlns:a16="http://schemas.microsoft.com/office/drawing/2014/main" id="{B6AE2E59-A55F-4F11-B54B-82580B1A3370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87;p61">
              <a:extLst>
                <a:ext uri="{FF2B5EF4-FFF2-40B4-BE49-F238E27FC236}">
                  <a16:creationId xmlns:a16="http://schemas.microsoft.com/office/drawing/2014/main" id="{DA209787-10B5-4636-8930-4CE73BCC6913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88;p61">
              <a:extLst>
                <a:ext uri="{FF2B5EF4-FFF2-40B4-BE49-F238E27FC236}">
                  <a16:creationId xmlns:a16="http://schemas.microsoft.com/office/drawing/2014/main" id="{ED2555C9-7DC5-4D1F-84B7-3493AAD38DDF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89;p61">
              <a:extLst>
                <a:ext uri="{FF2B5EF4-FFF2-40B4-BE49-F238E27FC236}">
                  <a16:creationId xmlns:a16="http://schemas.microsoft.com/office/drawing/2014/main" id="{DAAE54E5-EF34-4AFB-AA3E-A153F136EDE9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90;p61">
              <a:extLst>
                <a:ext uri="{FF2B5EF4-FFF2-40B4-BE49-F238E27FC236}">
                  <a16:creationId xmlns:a16="http://schemas.microsoft.com/office/drawing/2014/main" id="{3B92FB1C-D9D1-41EE-9889-F0929F10B98C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91;p61">
              <a:extLst>
                <a:ext uri="{FF2B5EF4-FFF2-40B4-BE49-F238E27FC236}">
                  <a16:creationId xmlns:a16="http://schemas.microsoft.com/office/drawing/2014/main" id="{EC26411C-9C3D-45E1-8D11-768EAA745BD2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92;p61">
              <a:extLst>
                <a:ext uri="{FF2B5EF4-FFF2-40B4-BE49-F238E27FC236}">
                  <a16:creationId xmlns:a16="http://schemas.microsoft.com/office/drawing/2014/main" id="{0447C683-B643-448D-B9BC-8BFC028F305E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93;p61">
              <a:extLst>
                <a:ext uri="{FF2B5EF4-FFF2-40B4-BE49-F238E27FC236}">
                  <a16:creationId xmlns:a16="http://schemas.microsoft.com/office/drawing/2014/main" id="{0EBD3C30-4FB6-4C45-8C4B-F34D55B55974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94;p61">
              <a:extLst>
                <a:ext uri="{FF2B5EF4-FFF2-40B4-BE49-F238E27FC236}">
                  <a16:creationId xmlns:a16="http://schemas.microsoft.com/office/drawing/2014/main" id="{8BD69CEC-CCE9-4C64-AA2E-234B86FCE619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95;p61">
              <a:extLst>
                <a:ext uri="{FF2B5EF4-FFF2-40B4-BE49-F238E27FC236}">
                  <a16:creationId xmlns:a16="http://schemas.microsoft.com/office/drawing/2014/main" id="{AC647548-DFF0-4179-A670-55096B072977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96;p61">
              <a:extLst>
                <a:ext uri="{FF2B5EF4-FFF2-40B4-BE49-F238E27FC236}">
                  <a16:creationId xmlns:a16="http://schemas.microsoft.com/office/drawing/2014/main" id="{DBEF039F-5453-40C0-BE0F-5D53151426A8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97;p61">
              <a:extLst>
                <a:ext uri="{FF2B5EF4-FFF2-40B4-BE49-F238E27FC236}">
                  <a16:creationId xmlns:a16="http://schemas.microsoft.com/office/drawing/2014/main" id="{22C93F6A-A30F-4580-943C-CD94AA32D4EA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98;p61">
              <a:extLst>
                <a:ext uri="{FF2B5EF4-FFF2-40B4-BE49-F238E27FC236}">
                  <a16:creationId xmlns:a16="http://schemas.microsoft.com/office/drawing/2014/main" id="{BAD8B691-3498-4165-92EA-2BFE0D11D271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99;p61">
              <a:extLst>
                <a:ext uri="{FF2B5EF4-FFF2-40B4-BE49-F238E27FC236}">
                  <a16:creationId xmlns:a16="http://schemas.microsoft.com/office/drawing/2014/main" id="{017130D0-8F88-41B6-828D-CF6CE5B879A6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00;p61">
              <a:extLst>
                <a:ext uri="{FF2B5EF4-FFF2-40B4-BE49-F238E27FC236}">
                  <a16:creationId xmlns:a16="http://schemas.microsoft.com/office/drawing/2014/main" id="{B1F1E079-9D00-45A8-BC67-864F3E5F03F4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01;p61">
              <a:extLst>
                <a:ext uri="{FF2B5EF4-FFF2-40B4-BE49-F238E27FC236}">
                  <a16:creationId xmlns:a16="http://schemas.microsoft.com/office/drawing/2014/main" id="{98D9E99B-524C-4B8E-BF9D-61AD6AA152E8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02;p61">
              <a:extLst>
                <a:ext uri="{FF2B5EF4-FFF2-40B4-BE49-F238E27FC236}">
                  <a16:creationId xmlns:a16="http://schemas.microsoft.com/office/drawing/2014/main" id="{4BBB4D08-5532-47B9-B4BF-CE2CD705E540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03;p61">
              <a:extLst>
                <a:ext uri="{FF2B5EF4-FFF2-40B4-BE49-F238E27FC236}">
                  <a16:creationId xmlns:a16="http://schemas.microsoft.com/office/drawing/2014/main" id="{8E5E2721-5BAF-44EC-ACFC-017EECE2E08E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1683;p61">
            <a:extLst>
              <a:ext uri="{FF2B5EF4-FFF2-40B4-BE49-F238E27FC236}">
                <a16:creationId xmlns:a16="http://schemas.microsoft.com/office/drawing/2014/main" id="{CAE1EE59-2EDB-4C8C-894F-792637C365E3}"/>
              </a:ext>
            </a:extLst>
          </p:cNvPr>
          <p:cNvGrpSpPr/>
          <p:nvPr/>
        </p:nvGrpSpPr>
        <p:grpSpPr>
          <a:xfrm>
            <a:off x="6706358" y="2723231"/>
            <a:ext cx="216160" cy="122024"/>
            <a:chOff x="4756975" y="2341800"/>
            <a:chExt cx="91975" cy="51925"/>
          </a:xfrm>
        </p:grpSpPr>
        <p:sp>
          <p:nvSpPr>
            <p:cNvPr id="219" name="Google Shape;1684;p61">
              <a:extLst>
                <a:ext uri="{FF2B5EF4-FFF2-40B4-BE49-F238E27FC236}">
                  <a16:creationId xmlns:a16="http://schemas.microsoft.com/office/drawing/2014/main" id="{5F754A89-5EE1-455F-A333-99835DB39238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85;p61">
              <a:extLst>
                <a:ext uri="{FF2B5EF4-FFF2-40B4-BE49-F238E27FC236}">
                  <a16:creationId xmlns:a16="http://schemas.microsoft.com/office/drawing/2014/main" id="{7AD34B69-D255-4C07-92F5-BC0B10C9335E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86;p61">
              <a:extLst>
                <a:ext uri="{FF2B5EF4-FFF2-40B4-BE49-F238E27FC236}">
                  <a16:creationId xmlns:a16="http://schemas.microsoft.com/office/drawing/2014/main" id="{A393CDE2-5F46-4637-BD56-37504B0AEA08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87;p61">
              <a:extLst>
                <a:ext uri="{FF2B5EF4-FFF2-40B4-BE49-F238E27FC236}">
                  <a16:creationId xmlns:a16="http://schemas.microsoft.com/office/drawing/2014/main" id="{B2A7A81F-4B8E-4AE7-8239-4FDFD710BDAC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88;p61">
              <a:extLst>
                <a:ext uri="{FF2B5EF4-FFF2-40B4-BE49-F238E27FC236}">
                  <a16:creationId xmlns:a16="http://schemas.microsoft.com/office/drawing/2014/main" id="{25551BA6-3B1F-4EFC-9157-2537EB52F423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689;p61">
              <a:extLst>
                <a:ext uri="{FF2B5EF4-FFF2-40B4-BE49-F238E27FC236}">
                  <a16:creationId xmlns:a16="http://schemas.microsoft.com/office/drawing/2014/main" id="{CB603F8D-82A5-4316-880F-700EBE8649D7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690;p61">
              <a:extLst>
                <a:ext uri="{FF2B5EF4-FFF2-40B4-BE49-F238E27FC236}">
                  <a16:creationId xmlns:a16="http://schemas.microsoft.com/office/drawing/2014/main" id="{93A4D86C-65AB-4697-9914-5115480CE770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691;p61">
              <a:extLst>
                <a:ext uri="{FF2B5EF4-FFF2-40B4-BE49-F238E27FC236}">
                  <a16:creationId xmlns:a16="http://schemas.microsoft.com/office/drawing/2014/main" id="{EB4DC0D2-5F27-42A7-9E61-0A9E530464CD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692;p61">
              <a:extLst>
                <a:ext uri="{FF2B5EF4-FFF2-40B4-BE49-F238E27FC236}">
                  <a16:creationId xmlns:a16="http://schemas.microsoft.com/office/drawing/2014/main" id="{42451783-C832-4F15-9B18-B066D15B4FDC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693;p61">
              <a:extLst>
                <a:ext uri="{FF2B5EF4-FFF2-40B4-BE49-F238E27FC236}">
                  <a16:creationId xmlns:a16="http://schemas.microsoft.com/office/drawing/2014/main" id="{ECD88504-0056-47AF-8D15-9F59D92F6E3E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694;p61">
              <a:extLst>
                <a:ext uri="{FF2B5EF4-FFF2-40B4-BE49-F238E27FC236}">
                  <a16:creationId xmlns:a16="http://schemas.microsoft.com/office/drawing/2014/main" id="{2844DF42-53AF-46B7-B67A-8DDCD88B6E20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695;p61">
              <a:extLst>
                <a:ext uri="{FF2B5EF4-FFF2-40B4-BE49-F238E27FC236}">
                  <a16:creationId xmlns:a16="http://schemas.microsoft.com/office/drawing/2014/main" id="{49541C6B-DE8A-405D-ACCD-41C56E2E0106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696;p61">
              <a:extLst>
                <a:ext uri="{FF2B5EF4-FFF2-40B4-BE49-F238E27FC236}">
                  <a16:creationId xmlns:a16="http://schemas.microsoft.com/office/drawing/2014/main" id="{4820FEAB-628D-4EC6-840D-DCF41CE3C1C5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697;p61">
              <a:extLst>
                <a:ext uri="{FF2B5EF4-FFF2-40B4-BE49-F238E27FC236}">
                  <a16:creationId xmlns:a16="http://schemas.microsoft.com/office/drawing/2014/main" id="{F81963C3-B4FA-49F5-B23E-0EAABD4C3364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698;p61">
              <a:extLst>
                <a:ext uri="{FF2B5EF4-FFF2-40B4-BE49-F238E27FC236}">
                  <a16:creationId xmlns:a16="http://schemas.microsoft.com/office/drawing/2014/main" id="{CD0291D4-9438-4072-8558-85F1CED61E05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699;p61">
              <a:extLst>
                <a:ext uri="{FF2B5EF4-FFF2-40B4-BE49-F238E27FC236}">
                  <a16:creationId xmlns:a16="http://schemas.microsoft.com/office/drawing/2014/main" id="{8F854E16-AE7F-4775-862C-A1A64B48CCED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00;p61">
              <a:extLst>
                <a:ext uri="{FF2B5EF4-FFF2-40B4-BE49-F238E27FC236}">
                  <a16:creationId xmlns:a16="http://schemas.microsoft.com/office/drawing/2014/main" id="{4DF434BF-2C2A-4F4A-ACD5-FE637B809183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1;p61">
              <a:extLst>
                <a:ext uri="{FF2B5EF4-FFF2-40B4-BE49-F238E27FC236}">
                  <a16:creationId xmlns:a16="http://schemas.microsoft.com/office/drawing/2014/main" id="{EAEBA483-3450-43B2-9181-31DCFFE72336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702;p61">
              <a:extLst>
                <a:ext uri="{FF2B5EF4-FFF2-40B4-BE49-F238E27FC236}">
                  <a16:creationId xmlns:a16="http://schemas.microsoft.com/office/drawing/2014/main" id="{09E76873-2E37-449F-9D78-CA6DF14AEFA3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703;p61">
              <a:extLst>
                <a:ext uri="{FF2B5EF4-FFF2-40B4-BE49-F238E27FC236}">
                  <a16:creationId xmlns:a16="http://schemas.microsoft.com/office/drawing/2014/main" id="{A9D47978-FF3C-493A-A153-2D2C0341EA98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1683;p61">
            <a:extLst>
              <a:ext uri="{FF2B5EF4-FFF2-40B4-BE49-F238E27FC236}">
                <a16:creationId xmlns:a16="http://schemas.microsoft.com/office/drawing/2014/main" id="{8E78D14B-BC25-45AC-9013-52AD0AC51546}"/>
              </a:ext>
            </a:extLst>
          </p:cNvPr>
          <p:cNvGrpSpPr/>
          <p:nvPr/>
        </p:nvGrpSpPr>
        <p:grpSpPr>
          <a:xfrm>
            <a:off x="6334169" y="2721815"/>
            <a:ext cx="216160" cy="122024"/>
            <a:chOff x="4756975" y="2341800"/>
            <a:chExt cx="91975" cy="51925"/>
          </a:xfrm>
        </p:grpSpPr>
        <p:sp>
          <p:nvSpPr>
            <p:cNvPr id="240" name="Google Shape;1684;p61">
              <a:extLst>
                <a:ext uri="{FF2B5EF4-FFF2-40B4-BE49-F238E27FC236}">
                  <a16:creationId xmlns:a16="http://schemas.microsoft.com/office/drawing/2014/main" id="{679A8C8C-38CC-4FA5-8966-E8729ED82E56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685;p61">
              <a:extLst>
                <a:ext uri="{FF2B5EF4-FFF2-40B4-BE49-F238E27FC236}">
                  <a16:creationId xmlns:a16="http://schemas.microsoft.com/office/drawing/2014/main" id="{CCFB696A-B3E4-4DDE-B65F-5BCC6992B187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686;p61">
              <a:extLst>
                <a:ext uri="{FF2B5EF4-FFF2-40B4-BE49-F238E27FC236}">
                  <a16:creationId xmlns:a16="http://schemas.microsoft.com/office/drawing/2014/main" id="{A465AC2B-A625-4331-BB1B-8B701AB316F0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687;p61">
              <a:extLst>
                <a:ext uri="{FF2B5EF4-FFF2-40B4-BE49-F238E27FC236}">
                  <a16:creationId xmlns:a16="http://schemas.microsoft.com/office/drawing/2014/main" id="{FEECFB54-D52F-427E-868F-041678FD4833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688;p61">
              <a:extLst>
                <a:ext uri="{FF2B5EF4-FFF2-40B4-BE49-F238E27FC236}">
                  <a16:creationId xmlns:a16="http://schemas.microsoft.com/office/drawing/2014/main" id="{D4A751ED-3764-40DD-BA76-52A1C7517444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689;p61">
              <a:extLst>
                <a:ext uri="{FF2B5EF4-FFF2-40B4-BE49-F238E27FC236}">
                  <a16:creationId xmlns:a16="http://schemas.microsoft.com/office/drawing/2014/main" id="{2762CD2D-B7EF-4289-AD4E-0573BB82F3F6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690;p61">
              <a:extLst>
                <a:ext uri="{FF2B5EF4-FFF2-40B4-BE49-F238E27FC236}">
                  <a16:creationId xmlns:a16="http://schemas.microsoft.com/office/drawing/2014/main" id="{E57FAB19-A184-4921-822B-15D7A5C19D28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691;p61">
              <a:extLst>
                <a:ext uri="{FF2B5EF4-FFF2-40B4-BE49-F238E27FC236}">
                  <a16:creationId xmlns:a16="http://schemas.microsoft.com/office/drawing/2014/main" id="{5E1F6324-4857-4336-9C3B-5A89C2020300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692;p61">
              <a:extLst>
                <a:ext uri="{FF2B5EF4-FFF2-40B4-BE49-F238E27FC236}">
                  <a16:creationId xmlns:a16="http://schemas.microsoft.com/office/drawing/2014/main" id="{3378CB5B-6B01-4901-92C0-4E94DA1348DA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693;p61">
              <a:extLst>
                <a:ext uri="{FF2B5EF4-FFF2-40B4-BE49-F238E27FC236}">
                  <a16:creationId xmlns:a16="http://schemas.microsoft.com/office/drawing/2014/main" id="{3EE96BA0-7ED3-491F-9EE6-AF26D61C8334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694;p61">
              <a:extLst>
                <a:ext uri="{FF2B5EF4-FFF2-40B4-BE49-F238E27FC236}">
                  <a16:creationId xmlns:a16="http://schemas.microsoft.com/office/drawing/2014/main" id="{929A233E-E64B-45EE-BF86-1953EE5130B1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695;p61">
              <a:extLst>
                <a:ext uri="{FF2B5EF4-FFF2-40B4-BE49-F238E27FC236}">
                  <a16:creationId xmlns:a16="http://schemas.microsoft.com/office/drawing/2014/main" id="{81F78B12-795D-4BE0-89A6-1C50BC942544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696;p61">
              <a:extLst>
                <a:ext uri="{FF2B5EF4-FFF2-40B4-BE49-F238E27FC236}">
                  <a16:creationId xmlns:a16="http://schemas.microsoft.com/office/drawing/2014/main" id="{85531526-7B4F-48BD-8D9D-A8C4DC1C5B1F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697;p61">
              <a:extLst>
                <a:ext uri="{FF2B5EF4-FFF2-40B4-BE49-F238E27FC236}">
                  <a16:creationId xmlns:a16="http://schemas.microsoft.com/office/drawing/2014/main" id="{14761AC8-B0D9-49D9-8A91-9C8BFF3B1299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698;p61">
              <a:extLst>
                <a:ext uri="{FF2B5EF4-FFF2-40B4-BE49-F238E27FC236}">
                  <a16:creationId xmlns:a16="http://schemas.microsoft.com/office/drawing/2014/main" id="{D087F4A5-0FAD-4B24-898F-8BFF9E929D3A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699;p61">
              <a:extLst>
                <a:ext uri="{FF2B5EF4-FFF2-40B4-BE49-F238E27FC236}">
                  <a16:creationId xmlns:a16="http://schemas.microsoft.com/office/drawing/2014/main" id="{4213E859-B98C-4DA1-9CD9-B7746DFC73C6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00;p61">
              <a:extLst>
                <a:ext uri="{FF2B5EF4-FFF2-40B4-BE49-F238E27FC236}">
                  <a16:creationId xmlns:a16="http://schemas.microsoft.com/office/drawing/2014/main" id="{CC058156-370B-406E-A65E-78E8FD42777B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01;p61">
              <a:extLst>
                <a:ext uri="{FF2B5EF4-FFF2-40B4-BE49-F238E27FC236}">
                  <a16:creationId xmlns:a16="http://schemas.microsoft.com/office/drawing/2014/main" id="{0D457EC8-1B57-41FD-9582-9C7945C4C077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02;p61">
              <a:extLst>
                <a:ext uri="{FF2B5EF4-FFF2-40B4-BE49-F238E27FC236}">
                  <a16:creationId xmlns:a16="http://schemas.microsoft.com/office/drawing/2014/main" id="{D73A23EE-3146-4C05-BA47-0481228A7C1B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703;p61">
              <a:extLst>
                <a:ext uri="{FF2B5EF4-FFF2-40B4-BE49-F238E27FC236}">
                  <a16:creationId xmlns:a16="http://schemas.microsoft.com/office/drawing/2014/main" id="{C8AE1388-533B-4784-9A1F-027363992953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467;p39">
            <a:extLst>
              <a:ext uri="{FF2B5EF4-FFF2-40B4-BE49-F238E27FC236}">
                <a16:creationId xmlns:a16="http://schemas.microsoft.com/office/drawing/2014/main" id="{23285BA0-777F-4F0A-B6FD-E59DD9B6B1D8}"/>
              </a:ext>
            </a:extLst>
          </p:cNvPr>
          <p:cNvSpPr txBox="1"/>
          <p:nvPr/>
        </p:nvSpPr>
        <p:spPr>
          <a:xfrm>
            <a:off x="6382054" y="2381325"/>
            <a:ext cx="485206" cy="32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pic>
        <p:nvPicPr>
          <p:cNvPr id="3074" name="Picture 2" descr="神经网络中常用的几种激活函数的理解- LLLiuye - 博客园">
            <a:extLst>
              <a:ext uri="{FF2B5EF4-FFF2-40B4-BE49-F238E27FC236}">
                <a16:creationId xmlns:a16="http://schemas.microsoft.com/office/drawing/2014/main" id="{0471B847-808A-4911-AE06-EDE4755B7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3" t="19619" r="11656" b="26859"/>
          <a:stretch/>
        </p:blipFill>
        <p:spPr bwMode="auto">
          <a:xfrm>
            <a:off x="7038286" y="2285724"/>
            <a:ext cx="1432392" cy="7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3" name="直接连接符 462">
            <a:extLst>
              <a:ext uri="{FF2B5EF4-FFF2-40B4-BE49-F238E27FC236}">
                <a16:creationId xmlns:a16="http://schemas.microsoft.com/office/drawing/2014/main" id="{34112F3C-D205-46B8-BCD0-4E54CEEA67F1}"/>
              </a:ext>
            </a:extLst>
          </p:cNvPr>
          <p:cNvCxnSpPr>
            <a:cxnSpLocks/>
          </p:cNvCxnSpPr>
          <p:nvPr/>
        </p:nvCxnSpPr>
        <p:spPr>
          <a:xfrm>
            <a:off x="7282042" y="2963934"/>
            <a:ext cx="0" cy="1418222"/>
          </a:xfrm>
          <a:prstGeom prst="line">
            <a:avLst/>
          </a:prstGeom>
          <a:ln>
            <a:solidFill>
              <a:srgbClr val="3444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CFB00406-9DA4-43E6-88B9-E926627F4726}"/>
              </a:ext>
            </a:extLst>
          </p:cNvPr>
          <p:cNvCxnSpPr>
            <a:cxnSpLocks/>
          </p:cNvCxnSpPr>
          <p:nvPr/>
        </p:nvCxnSpPr>
        <p:spPr>
          <a:xfrm>
            <a:off x="868814" y="4382156"/>
            <a:ext cx="6413228" cy="0"/>
          </a:xfrm>
          <a:prstGeom prst="line">
            <a:avLst/>
          </a:prstGeom>
          <a:ln>
            <a:solidFill>
              <a:srgbClr val="3444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BD3FF043-E70D-459B-8E4A-9CF638DCB095}"/>
              </a:ext>
            </a:extLst>
          </p:cNvPr>
          <p:cNvCxnSpPr>
            <a:cxnSpLocks/>
          </p:cNvCxnSpPr>
          <p:nvPr/>
        </p:nvCxnSpPr>
        <p:spPr>
          <a:xfrm>
            <a:off x="868814" y="3148608"/>
            <a:ext cx="0" cy="1233548"/>
          </a:xfrm>
          <a:prstGeom prst="line">
            <a:avLst/>
          </a:prstGeom>
          <a:ln>
            <a:solidFill>
              <a:srgbClr val="344458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Google Shape;556;p41">
            <a:extLst>
              <a:ext uri="{FF2B5EF4-FFF2-40B4-BE49-F238E27FC236}">
                <a16:creationId xmlns:a16="http://schemas.microsoft.com/office/drawing/2014/main" id="{6F10E7A9-C80E-4E8C-8706-7FF27D3E4D5B}"/>
              </a:ext>
            </a:extLst>
          </p:cNvPr>
          <p:cNvSpPr txBox="1">
            <a:spLocks/>
          </p:cNvSpPr>
          <p:nvPr/>
        </p:nvSpPr>
        <p:spPr>
          <a:xfrm>
            <a:off x="1613566" y="4383410"/>
            <a:ext cx="5491026" cy="366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zh-CN" altLang="en-US" sz="1800" dirty="0">
                <a:solidFill>
                  <a:srgbClr val="F8BC28"/>
                </a:solidFill>
                <a:latin typeface="Montserrat"/>
                <a:sym typeface="Montserrat"/>
              </a:rPr>
              <a:t>训练好的网络对噪声具有一定的容忍度</a:t>
            </a:r>
            <a:endParaRPr lang="en-US" sz="1800" dirty="0">
              <a:solidFill>
                <a:srgbClr val="F8BC28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84128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br>
              <a:rPr lang="es" dirty="0"/>
            </a:br>
            <a:r>
              <a:rPr lang="zh-CN" altLang="en-US" b="1" dirty="0">
                <a:solidFill>
                  <a:srgbClr val="F8BC28"/>
                </a:solidFill>
              </a:rPr>
              <a:t>优化方式</a:t>
            </a:r>
            <a:r>
              <a:rPr lang="es" b="1" dirty="0">
                <a:solidFill>
                  <a:srgbClr val="F8BC28"/>
                </a:solidFill>
              </a:rPr>
              <a:t> </a:t>
            </a:r>
            <a:endParaRPr dirty="0"/>
          </a:p>
        </p:txBody>
      </p:sp>
      <p:grpSp>
        <p:nvGrpSpPr>
          <p:cNvPr id="12" name="Google Shape;2284;p62">
            <a:extLst>
              <a:ext uri="{FF2B5EF4-FFF2-40B4-BE49-F238E27FC236}">
                <a16:creationId xmlns:a16="http://schemas.microsoft.com/office/drawing/2014/main" id="{2A06CE98-92D1-4F70-86F4-EBB0BE86A9AF}"/>
              </a:ext>
            </a:extLst>
          </p:cNvPr>
          <p:cNvGrpSpPr/>
          <p:nvPr/>
        </p:nvGrpSpPr>
        <p:grpSpPr>
          <a:xfrm>
            <a:off x="2985587" y="1435461"/>
            <a:ext cx="1048600" cy="196490"/>
            <a:chOff x="4458420" y="5169625"/>
            <a:chExt cx="178850" cy="56275"/>
          </a:xfrm>
        </p:grpSpPr>
        <p:sp>
          <p:nvSpPr>
            <p:cNvPr id="13" name="Google Shape;2285;p62">
              <a:extLst>
                <a:ext uri="{FF2B5EF4-FFF2-40B4-BE49-F238E27FC236}">
                  <a16:creationId xmlns:a16="http://schemas.microsoft.com/office/drawing/2014/main" id="{86EFC667-483B-4869-A5C3-BA3FA08A13D9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6;p62">
              <a:extLst>
                <a:ext uri="{FF2B5EF4-FFF2-40B4-BE49-F238E27FC236}">
                  <a16:creationId xmlns:a16="http://schemas.microsoft.com/office/drawing/2014/main" id="{33EAD243-CA5E-40DB-B59C-1207A01FC3D4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7;p62">
              <a:extLst>
                <a:ext uri="{FF2B5EF4-FFF2-40B4-BE49-F238E27FC236}">
                  <a16:creationId xmlns:a16="http://schemas.microsoft.com/office/drawing/2014/main" id="{B8FC11FF-255D-44ED-8F11-A7C2D4C4D63A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8;p62">
              <a:extLst>
                <a:ext uri="{FF2B5EF4-FFF2-40B4-BE49-F238E27FC236}">
                  <a16:creationId xmlns:a16="http://schemas.microsoft.com/office/drawing/2014/main" id="{A0D9D8F6-0B92-4D70-97F3-F53CE36ABABD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D6A43E3-54E8-4A64-A071-6FFA979E2929}"/>
              </a:ext>
            </a:extLst>
          </p:cNvPr>
          <p:cNvSpPr/>
          <p:nvPr/>
        </p:nvSpPr>
        <p:spPr>
          <a:xfrm>
            <a:off x="2346381" y="1354952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FP32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69B2EDC-46EC-4EC8-8EDB-9D139567984B}"/>
              </a:ext>
            </a:extLst>
          </p:cNvPr>
          <p:cNvSpPr/>
          <p:nvPr/>
        </p:nvSpPr>
        <p:spPr>
          <a:xfrm>
            <a:off x="4268907" y="1345433"/>
            <a:ext cx="1624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FP16       INT8       INT4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6" name="Google Shape;2172;p62">
            <a:extLst>
              <a:ext uri="{FF2B5EF4-FFF2-40B4-BE49-F238E27FC236}">
                <a16:creationId xmlns:a16="http://schemas.microsoft.com/office/drawing/2014/main" id="{909AEED2-D992-4407-B2F2-B0D6262FDA20}"/>
              </a:ext>
            </a:extLst>
          </p:cNvPr>
          <p:cNvSpPr/>
          <p:nvPr/>
        </p:nvSpPr>
        <p:spPr>
          <a:xfrm rot="-5400000">
            <a:off x="1835948" y="131563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 1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53065F-F2A5-48D6-95E7-EEA1B3580ED8}"/>
              </a:ext>
            </a:extLst>
          </p:cNvPr>
          <p:cNvSpPr/>
          <p:nvPr/>
        </p:nvSpPr>
        <p:spPr>
          <a:xfrm>
            <a:off x="2346381" y="173124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转换数据速度非常快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5F8BF4-4A7A-4319-BE8B-2BDC09F4E4D7}"/>
              </a:ext>
            </a:extLst>
          </p:cNvPr>
          <p:cNvSpPr/>
          <p:nvPr/>
        </p:nvSpPr>
        <p:spPr>
          <a:xfrm>
            <a:off x="4268907" y="173124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模型体积更小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C48E38E-34FC-45EC-BFD6-A754848AFAA5}"/>
              </a:ext>
            </a:extLst>
          </p:cNvPr>
          <p:cNvSpPr/>
          <p:nvPr/>
        </p:nvSpPr>
        <p:spPr>
          <a:xfrm>
            <a:off x="5652825" y="173124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内存占用和延迟更低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67D062-49BD-4D9D-88EC-E2D257C0F31B}"/>
              </a:ext>
            </a:extLst>
          </p:cNvPr>
          <p:cNvSpPr/>
          <p:nvPr/>
        </p:nvSpPr>
        <p:spPr>
          <a:xfrm>
            <a:off x="3007025" y="1195778"/>
            <a:ext cx="863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误差≈噪声</a:t>
            </a:r>
          </a:p>
        </p:txBody>
      </p:sp>
    </p:spTree>
    <p:extLst>
      <p:ext uri="{BB962C8B-B14F-4D97-AF65-F5344CB8AC3E}">
        <p14:creationId xmlns:p14="http://schemas.microsoft.com/office/powerpoint/2010/main" val="3411802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705835"/>
            <a:ext cx="4896600" cy="29008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278851-97A4-4905-97F4-9809F4B442F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</a:t>
            </a:r>
            <a:r>
              <a:rPr lang="en-US" altLang="zh-CN" dirty="0" err="1">
                <a:solidFill>
                  <a:srgbClr val="3E516C"/>
                </a:solidFill>
                <a:latin typeface="Cabin Regular"/>
              </a:rPr>
              <a:t>GoogLeNet</a:t>
            </a:r>
            <a:endParaRPr lang="zh-CN" altLang="en-US" dirty="0">
              <a:solidFill>
                <a:srgbClr val="3E516C"/>
              </a:solidFill>
              <a:latin typeface="Cabin Regular"/>
            </a:endParaRPr>
          </a:p>
        </p:txBody>
      </p:sp>
      <p:grpSp>
        <p:nvGrpSpPr>
          <p:cNvPr id="9" name="Google Shape;2176;p62">
            <a:extLst>
              <a:ext uri="{FF2B5EF4-FFF2-40B4-BE49-F238E27FC236}">
                <a16:creationId xmlns:a16="http://schemas.microsoft.com/office/drawing/2014/main" id="{7D8AAFDE-683F-4E1F-99FA-9325BC970BD0}"/>
              </a:ext>
            </a:extLst>
          </p:cNvPr>
          <p:cNvGrpSpPr/>
          <p:nvPr/>
        </p:nvGrpSpPr>
        <p:grpSpPr>
          <a:xfrm rot="5400000">
            <a:off x="5722749" y="2321162"/>
            <a:ext cx="2505955" cy="2118359"/>
            <a:chOff x="5808471" y="2138691"/>
            <a:chExt cx="909384" cy="712147"/>
          </a:xfrm>
        </p:grpSpPr>
        <p:sp>
          <p:nvSpPr>
            <p:cNvPr id="10" name="Google Shape;2177;p62">
              <a:extLst>
                <a:ext uri="{FF2B5EF4-FFF2-40B4-BE49-F238E27FC236}">
                  <a16:creationId xmlns:a16="http://schemas.microsoft.com/office/drawing/2014/main" id="{BEDDD424-C2F8-4BD5-95EA-207460AE821D}"/>
                </a:ext>
              </a:extLst>
            </p:cNvPr>
            <p:cNvSpPr/>
            <p:nvPr/>
          </p:nvSpPr>
          <p:spPr>
            <a:xfrm>
              <a:off x="5808471" y="2288894"/>
              <a:ext cx="150794" cy="22691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 输入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1" name="Google Shape;2178;p62">
              <a:extLst>
                <a:ext uri="{FF2B5EF4-FFF2-40B4-BE49-F238E27FC236}">
                  <a16:creationId xmlns:a16="http://schemas.microsoft.com/office/drawing/2014/main" id="{3B33D54C-F43F-4CF2-9F86-44AED7917E45}"/>
                </a:ext>
              </a:extLst>
            </p:cNvPr>
            <p:cNvSpPr/>
            <p:nvPr/>
          </p:nvSpPr>
          <p:spPr>
            <a:xfrm>
              <a:off x="6289124" y="2138691"/>
              <a:ext cx="147543" cy="37827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 CUDA</a:t>
              </a: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核心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2" name="Google Shape;2179;p62">
              <a:extLst>
                <a:ext uri="{FF2B5EF4-FFF2-40B4-BE49-F238E27FC236}">
                  <a16:creationId xmlns:a16="http://schemas.microsoft.com/office/drawing/2014/main" id="{254795F0-4F3E-4FE3-B320-53FB82601A45}"/>
                </a:ext>
              </a:extLst>
            </p:cNvPr>
            <p:cNvSpPr/>
            <p:nvPr/>
          </p:nvSpPr>
          <p:spPr>
            <a:xfrm>
              <a:off x="6065129" y="2608216"/>
              <a:ext cx="155213" cy="242621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GPU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3" name="Google Shape;2180;p62">
              <a:extLst>
                <a:ext uri="{FF2B5EF4-FFF2-40B4-BE49-F238E27FC236}">
                  <a16:creationId xmlns:a16="http://schemas.microsoft.com/office/drawing/2014/main" id="{986F9CCC-40E4-4360-ACB1-AB3129A83629}"/>
                </a:ext>
              </a:extLst>
            </p:cNvPr>
            <p:cNvSpPr/>
            <p:nvPr/>
          </p:nvSpPr>
          <p:spPr>
            <a:xfrm>
              <a:off x="6514374" y="2608216"/>
              <a:ext cx="155214" cy="242622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输出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7" name="Google Shape;2182;p62">
              <a:extLst>
                <a:ext uri="{FF2B5EF4-FFF2-40B4-BE49-F238E27FC236}">
                  <a16:creationId xmlns:a16="http://schemas.microsoft.com/office/drawing/2014/main" id="{884D60CF-E142-4CFD-9FB9-14F79E97B6A3}"/>
                </a:ext>
              </a:extLst>
            </p:cNvPr>
            <p:cNvSpPr/>
            <p:nvPr/>
          </p:nvSpPr>
          <p:spPr>
            <a:xfrm>
              <a:off x="5808471" y="2556590"/>
              <a:ext cx="909384" cy="17839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E8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3;p62">
              <a:extLst>
                <a:ext uri="{FF2B5EF4-FFF2-40B4-BE49-F238E27FC236}">
                  <a16:creationId xmlns:a16="http://schemas.microsoft.com/office/drawing/2014/main" id="{C2D4B707-A271-49F1-9EAB-DBAB883C7497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4;p62">
              <a:extLst>
                <a:ext uri="{FF2B5EF4-FFF2-40B4-BE49-F238E27FC236}">
                  <a16:creationId xmlns:a16="http://schemas.microsoft.com/office/drawing/2014/main" id="{49837EB5-6302-4500-99C8-D94179DEB2D6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5;p62">
              <a:extLst>
                <a:ext uri="{FF2B5EF4-FFF2-40B4-BE49-F238E27FC236}">
                  <a16:creationId xmlns:a16="http://schemas.microsoft.com/office/drawing/2014/main" id="{7345C157-982F-49D9-8BFF-76ECFF714E49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6;p62">
              <a:extLst>
                <a:ext uri="{FF2B5EF4-FFF2-40B4-BE49-F238E27FC236}">
                  <a16:creationId xmlns:a16="http://schemas.microsoft.com/office/drawing/2014/main" id="{A1C85AB8-D3C7-48D0-9382-5EE95A69100A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DCE4869A-6ADB-4B14-85A8-D06AC7EBD7DE}"/>
              </a:ext>
            </a:extLst>
          </p:cNvPr>
          <p:cNvSpPr/>
          <p:nvPr/>
        </p:nvSpPr>
        <p:spPr>
          <a:xfrm>
            <a:off x="6747104" y="2555494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调用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F0AAB6-C5CC-49A9-9FEF-E92FA8805667}"/>
              </a:ext>
            </a:extLst>
          </p:cNvPr>
          <p:cNvSpPr/>
          <p:nvPr/>
        </p:nvSpPr>
        <p:spPr>
          <a:xfrm>
            <a:off x="6224244" y="329799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启动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15A1C73-F52E-48FB-BF5C-E02309022C3C}"/>
              </a:ext>
            </a:extLst>
          </p:cNvPr>
          <p:cNvSpPr/>
          <p:nvPr/>
        </p:nvSpPr>
        <p:spPr>
          <a:xfrm>
            <a:off x="6747104" y="388660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计算</a:t>
            </a:r>
          </a:p>
        </p:txBody>
      </p:sp>
      <p:grpSp>
        <p:nvGrpSpPr>
          <p:cNvPr id="27" name="Google Shape;2493;p62">
            <a:extLst>
              <a:ext uri="{FF2B5EF4-FFF2-40B4-BE49-F238E27FC236}">
                <a16:creationId xmlns:a16="http://schemas.microsoft.com/office/drawing/2014/main" id="{F502869C-D8C5-4D97-83EE-7780EF799E5B}"/>
              </a:ext>
            </a:extLst>
          </p:cNvPr>
          <p:cNvGrpSpPr/>
          <p:nvPr/>
        </p:nvGrpSpPr>
        <p:grpSpPr>
          <a:xfrm>
            <a:off x="6320394" y="818656"/>
            <a:ext cx="930226" cy="833839"/>
            <a:chOff x="2577764" y="2194918"/>
            <a:chExt cx="422855" cy="356269"/>
          </a:xfrm>
        </p:grpSpPr>
        <p:grpSp>
          <p:nvGrpSpPr>
            <p:cNvPr id="28" name="Google Shape;2494;p62">
              <a:extLst>
                <a:ext uri="{FF2B5EF4-FFF2-40B4-BE49-F238E27FC236}">
                  <a16:creationId xmlns:a16="http://schemas.microsoft.com/office/drawing/2014/main" id="{C2B4AFC2-7849-4918-ABE8-5630D50ACF23}"/>
                </a:ext>
              </a:extLst>
            </p:cNvPr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38" name="Google Shape;2495;p62">
                <a:extLst>
                  <a:ext uri="{FF2B5EF4-FFF2-40B4-BE49-F238E27FC236}">
                    <a16:creationId xmlns:a16="http://schemas.microsoft.com/office/drawing/2014/main" id="{2451A5F0-C4D2-4DDE-B3D5-F1072BE0E662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96;p62">
                <a:extLst>
                  <a:ext uri="{FF2B5EF4-FFF2-40B4-BE49-F238E27FC236}">
                    <a16:creationId xmlns:a16="http://schemas.microsoft.com/office/drawing/2014/main" id="{95CA4C9C-7443-4BA7-AE4E-6E72F3EA7FB8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497;p62">
              <a:extLst>
                <a:ext uri="{FF2B5EF4-FFF2-40B4-BE49-F238E27FC236}">
                  <a16:creationId xmlns:a16="http://schemas.microsoft.com/office/drawing/2014/main" id="{C78455FD-AFC1-40E5-8393-8AB80B5F2954}"/>
                </a:ext>
              </a:extLst>
            </p:cNvPr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36" name="Google Shape;2498;p62">
                <a:extLst>
                  <a:ext uri="{FF2B5EF4-FFF2-40B4-BE49-F238E27FC236}">
                    <a16:creationId xmlns:a16="http://schemas.microsoft.com/office/drawing/2014/main" id="{2D2F674D-D055-4D5A-99ED-3AD9D264E758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99;p62">
                <a:extLst>
                  <a:ext uri="{FF2B5EF4-FFF2-40B4-BE49-F238E27FC236}">
                    <a16:creationId xmlns:a16="http://schemas.microsoft.com/office/drawing/2014/main" id="{635CD5C0-5471-4BB8-9405-8B6D32D994A2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500;p62">
              <a:extLst>
                <a:ext uri="{FF2B5EF4-FFF2-40B4-BE49-F238E27FC236}">
                  <a16:creationId xmlns:a16="http://schemas.microsoft.com/office/drawing/2014/main" id="{7F928FBF-DCF4-4433-A382-EB79273A1390}"/>
                </a:ext>
              </a:extLst>
            </p:cNvPr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34" name="Google Shape;2501;p62">
                <a:extLst>
                  <a:ext uri="{FF2B5EF4-FFF2-40B4-BE49-F238E27FC236}">
                    <a16:creationId xmlns:a16="http://schemas.microsoft.com/office/drawing/2014/main" id="{3342D29C-6BD8-485C-852C-86D94CC00C9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502;p62">
                <a:extLst>
                  <a:ext uri="{FF2B5EF4-FFF2-40B4-BE49-F238E27FC236}">
                    <a16:creationId xmlns:a16="http://schemas.microsoft.com/office/drawing/2014/main" id="{AB81A4E9-752A-48F7-9FCE-2F109527CD90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2503;p62">
              <a:extLst>
                <a:ext uri="{FF2B5EF4-FFF2-40B4-BE49-F238E27FC236}">
                  <a16:creationId xmlns:a16="http://schemas.microsoft.com/office/drawing/2014/main" id="{FA1B27A6-4E5F-457C-87A7-EE79A7D2341D}"/>
                </a:ext>
              </a:extLst>
            </p:cNvPr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32" name="Google Shape;2504;p62">
                <a:extLst>
                  <a:ext uri="{FF2B5EF4-FFF2-40B4-BE49-F238E27FC236}">
                    <a16:creationId xmlns:a16="http://schemas.microsoft.com/office/drawing/2014/main" id="{7D4DB26F-941B-4C83-92E6-2C1F2D9AE97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505;p62">
                <a:extLst>
                  <a:ext uri="{FF2B5EF4-FFF2-40B4-BE49-F238E27FC236}">
                    <a16:creationId xmlns:a16="http://schemas.microsoft.com/office/drawing/2014/main" id="{2C58E2EF-9A1C-4465-B904-0D4A3974B6A8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0FE1993-4EA8-41EB-9E63-B633CE504F69}"/>
              </a:ext>
            </a:extLst>
          </p:cNvPr>
          <p:cNvCxnSpPr>
            <a:cxnSpLocks/>
          </p:cNvCxnSpPr>
          <p:nvPr/>
        </p:nvCxnSpPr>
        <p:spPr>
          <a:xfrm>
            <a:off x="6791820" y="4500259"/>
            <a:ext cx="15565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E90B8D5-9FE5-47B8-806A-2E368D399BF9}"/>
              </a:ext>
            </a:extLst>
          </p:cNvPr>
          <p:cNvCxnSpPr>
            <a:cxnSpLocks/>
          </p:cNvCxnSpPr>
          <p:nvPr/>
        </p:nvCxnSpPr>
        <p:spPr>
          <a:xfrm>
            <a:off x="8348382" y="1137581"/>
            <a:ext cx="0" cy="33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CA81828-A2BE-43AA-84CE-38DD593094F3}"/>
              </a:ext>
            </a:extLst>
          </p:cNvPr>
          <p:cNvCxnSpPr>
            <a:cxnSpLocks/>
          </p:cNvCxnSpPr>
          <p:nvPr/>
        </p:nvCxnSpPr>
        <p:spPr>
          <a:xfrm flipV="1">
            <a:off x="7250621" y="1142903"/>
            <a:ext cx="1097761" cy="1431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A19FEB1-7C79-4597-A284-2D592E1E71F4}"/>
              </a:ext>
            </a:extLst>
          </p:cNvPr>
          <p:cNvCxnSpPr>
            <a:cxnSpLocks/>
          </p:cNvCxnSpPr>
          <p:nvPr/>
        </p:nvCxnSpPr>
        <p:spPr>
          <a:xfrm>
            <a:off x="6115050" y="2207909"/>
            <a:ext cx="62370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7196F0A0-FBCD-4261-BF35-6A2367182CF4}"/>
              </a:ext>
            </a:extLst>
          </p:cNvPr>
          <p:cNvCxnSpPr>
            <a:cxnSpLocks/>
          </p:cNvCxnSpPr>
          <p:nvPr/>
        </p:nvCxnSpPr>
        <p:spPr>
          <a:xfrm>
            <a:off x="6115050" y="1034994"/>
            <a:ext cx="0" cy="1172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30F03F6B-4072-4F6B-8BF5-8C4D354218A5}"/>
              </a:ext>
            </a:extLst>
          </p:cNvPr>
          <p:cNvCxnSpPr>
            <a:cxnSpLocks/>
          </p:cNvCxnSpPr>
          <p:nvPr/>
        </p:nvCxnSpPr>
        <p:spPr>
          <a:xfrm flipV="1">
            <a:off x="6115050" y="1034994"/>
            <a:ext cx="226219" cy="2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036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278851-97A4-4905-97F4-9809F4B442F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</a:t>
            </a:r>
            <a:r>
              <a:rPr lang="en-US" altLang="zh-CN" dirty="0" err="1">
                <a:solidFill>
                  <a:srgbClr val="3E516C"/>
                </a:solidFill>
                <a:latin typeface="Cabin Regular"/>
              </a:rPr>
              <a:t>GoogLeNet</a:t>
            </a:r>
            <a:endParaRPr lang="zh-CN" altLang="en-US" dirty="0">
              <a:solidFill>
                <a:srgbClr val="3E516C"/>
              </a:solidFill>
              <a:latin typeface="Cabin Regular"/>
            </a:endParaRPr>
          </a:p>
        </p:txBody>
      </p:sp>
      <p:grpSp>
        <p:nvGrpSpPr>
          <p:cNvPr id="9" name="Google Shape;2176;p62">
            <a:extLst>
              <a:ext uri="{FF2B5EF4-FFF2-40B4-BE49-F238E27FC236}">
                <a16:creationId xmlns:a16="http://schemas.microsoft.com/office/drawing/2014/main" id="{7D8AAFDE-683F-4E1F-99FA-9325BC970BD0}"/>
              </a:ext>
            </a:extLst>
          </p:cNvPr>
          <p:cNvGrpSpPr/>
          <p:nvPr/>
        </p:nvGrpSpPr>
        <p:grpSpPr>
          <a:xfrm rot="5400000">
            <a:off x="5722749" y="2321162"/>
            <a:ext cx="2505955" cy="2118359"/>
            <a:chOff x="5808471" y="2138691"/>
            <a:chExt cx="909384" cy="712147"/>
          </a:xfrm>
        </p:grpSpPr>
        <p:sp>
          <p:nvSpPr>
            <p:cNvPr id="10" name="Google Shape;2177;p62">
              <a:extLst>
                <a:ext uri="{FF2B5EF4-FFF2-40B4-BE49-F238E27FC236}">
                  <a16:creationId xmlns:a16="http://schemas.microsoft.com/office/drawing/2014/main" id="{BEDDD424-C2F8-4BD5-95EA-207460AE821D}"/>
                </a:ext>
              </a:extLst>
            </p:cNvPr>
            <p:cNvSpPr/>
            <p:nvPr/>
          </p:nvSpPr>
          <p:spPr>
            <a:xfrm>
              <a:off x="5808471" y="2288894"/>
              <a:ext cx="150794" cy="22691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 输入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1" name="Google Shape;2178;p62">
              <a:extLst>
                <a:ext uri="{FF2B5EF4-FFF2-40B4-BE49-F238E27FC236}">
                  <a16:creationId xmlns:a16="http://schemas.microsoft.com/office/drawing/2014/main" id="{3B33D54C-F43F-4CF2-9F86-44AED7917E45}"/>
                </a:ext>
              </a:extLst>
            </p:cNvPr>
            <p:cNvSpPr/>
            <p:nvPr/>
          </p:nvSpPr>
          <p:spPr>
            <a:xfrm>
              <a:off x="6289124" y="2138691"/>
              <a:ext cx="147543" cy="37827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 CUDA</a:t>
              </a: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核心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2" name="Google Shape;2179;p62">
              <a:extLst>
                <a:ext uri="{FF2B5EF4-FFF2-40B4-BE49-F238E27FC236}">
                  <a16:creationId xmlns:a16="http://schemas.microsoft.com/office/drawing/2014/main" id="{254795F0-4F3E-4FE3-B320-53FB82601A45}"/>
                </a:ext>
              </a:extLst>
            </p:cNvPr>
            <p:cNvSpPr/>
            <p:nvPr/>
          </p:nvSpPr>
          <p:spPr>
            <a:xfrm>
              <a:off x="6065129" y="2608216"/>
              <a:ext cx="155213" cy="242621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GPU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3" name="Google Shape;2180;p62">
              <a:extLst>
                <a:ext uri="{FF2B5EF4-FFF2-40B4-BE49-F238E27FC236}">
                  <a16:creationId xmlns:a16="http://schemas.microsoft.com/office/drawing/2014/main" id="{986F9CCC-40E4-4360-ACB1-AB3129A83629}"/>
                </a:ext>
              </a:extLst>
            </p:cNvPr>
            <p:cNvSpPr/>
            <p:nvPr/>
          </p:nvSpPr>
          <p:spPr>
            <a:xfrm>
              <a:off x="6514374" y="2608216"/>
              <a:ext cx="155214" cy="242622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输出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7" name="Google Shape;2182;p62">
              <a:extLst>
                <a:ext uri="{FF2B5EF4-FFF2-40B4-BE49-F238E27FC236}">
                  <a16:creationId xmlns:a16="http://schemas.microsoft.com/office/drawing/2014/main" id="{884D60CF-E142-4CFD-9FB9-14F79E97B6A3}"/>
                </a:ext>
              </a:extLst>
            </p:cNvPr>
            <p:cNvSpPr/>
            <p:nvPr/>
          </p:nvSpPr>
          <p:spPr>
            <a:xfrm>
              <a:off x="5808471" y="2556590"/>
              <a:ext cx="909384" cy="17839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E8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3;p62">
              <a:extLst>
                <a:ext uri="{FF2B5EF4-FFF2-40B4-BE49-F238E27FC236}">
                  <a16:creationId xmlns:a16="http://schemas.microsoft.com/office/drawing/2014/main" id="{C2D4B707-A271-49F1-9EAB-DBAB883C7497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4;p62">
              <a:extLst>
                <a:ext uri="{FF2B5EF4-FFF2-40B4-BE49-F238E27FC236}">
                  <a16:creationId xmlns:a16="http://schemas.microsoft.com/office/drawing/2014/main" id="{49837EB5-6302-4500-99C8-D94179DEB2D6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5;p62">
              <a:extLst>
                <a:ext uri="{FF2B5EF4-FFF2-40B4-BE49-F238E27FC236}">
                  <a16:creationId xmlns:a16="http://schemas.microsoft.com/office/drawing/2014/main" id="{7345C157-982F-49D9-8BFF-76ECFF714E49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6;p62">
              <a:extLst>
                <a:ext uri="{FF2B5EF4-FFF2-40B4-BE49-F238E27FC236}">
                  <a16:creationId xmlns:a16="http://schemas.microsoft.com/office/drawing/2014/main" id="{A1C85AB8-D3C7-48D0-9382-5EE95A69100A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DCE4869A-6ADB-4B14-85A8-D06AC7EBD7DE}"/>
              </a:ext>
            </a:extLst>
          </p:cNvPr>
          <p:cNvSpPr/>
          <p:nvPr/>
        </p:nvSpPr>
        <p:spPr>
          <a:xfrm>
            <a:off x="6747104" y="2555494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调用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F0AAB6-C5CC-49A9-9FEF-E92FA8805667}"/>
              </a:ext>
            </a:extLst>
          </p:cNvPr>
          <p:cNvSpPr/>
          <p:nvPr/>
        </p:nvSpPr>
        <p:spPr>
          <a:xfrm>
            <a:off x="6224244" y="329799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启动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15A1C73-F52E-48FB-BF5C-E02309022C3C}"/>
              </a:ext>
            </a:extLst>
          </p:cNvPr>
          <p:cNvSpPr/>
          <p:nvPr/>
        </p:nvSpPr>
        <p:spPr>
          <a:xfrm>
            <a:off x="6747104" y="388660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计算</a:t>
            </a:r>
          </a:p>
        </p:txBody>
      </p:sp>
      <p:grpSp>
        <p:nvGrpSpPr>
          <p:cNvPr id="27" name="Google Shape;2493;p62">
            <a:extLst>
              <a:ext uri="{FF2B5EF4-FFF2-40B4-BE49-F238E27FC236}">
                <a16:creationId xmlns:a16="http://schemas.microsoft.com/office/drawing/2014/main" id="{F502869C-D8C5-4D97-83EE-7780EF799E5B}"/>
              </a:ext>
            </a:extLst>
          </p:cNvPr>
          <p:cNvGrpSpPr/>
          <p:nvPr/>
        </p:nvGrpSpPr>
        <p:grpSpPr>
          <a:xfrm>
            <a:off x="6320394" y="818656"/>
            <a:ext cx="930226" cy="833839"/>
            <a:chOff x="2577764" y="2194918"/>
            <a:chExt cx="422855" cy="356269"/>
          </a:xfrm>
        </p:grpSpPr>
        <p:grpSp>
          <p:nvGrpSpPr>
            <p:cNvPr id="28" name="Google Shape;2494;p62">
              <a:extLst>
                <a:ext uri="{FF2B5EF4-FFF2-40B4-BE49-F238E27FC236}">
                  <a16:creationId xmlns:a16="http://schemas.microsoft.com/office/drawing/2014/main" id="{C2B4AFC2-7849-4918-ABE8-5630D50ACF23}"/>
                </a:ext>
              </a:extLst>
            </p:cNvPr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38" name="Google Shape;2495;p62">
                <a:extLst>
                  <a:ext uri="{FF2B5EF4-FFF2-40B4-BE49-F238E27FC236}">
                    <a16:creationId xmlns:a16="http://schemas.microsoft.com/office/drawing/2014/main" id="{2451A5F0-C4D2-4DDE-B3D5-F1072BE0E662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96;p62">
                <a:extLst>
                  <a:ext uri="{FF2B5EF4-FFF2-40B4-BE49-F238E27FC236}">
                    <a16:creationId xmlns:a16="http://schemas.microsoft.com/office/drawing/2014/main" id="{95CA4C9C-7443-4BA7-AE4E-6E72F3EA7FB8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497;p62">
              <a:extLst>
                <a:ext uri="{FF2B5EF4-FFF2-40B4-BE49-F238E27FC236}">
                  <a16:creationId xmlns:a16="http://schemas.microsoft.com/office/drawing/2014/main" id="{C78455FD-AFC1-40E5-8393-8AB80B5F2954}"/>
                </a:ext>
              </a:extLst>
            </p:cNvPr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36" name="Google Shape;2498;p62">
                <a:extLst>
                  <a:ext uri="{FF2B5EF4-FFF2-40B4-BE49-F238E27FC236}">
                    <a16:creationId xmlns:a16="http://schemas.microsoft.com/office/drawing/2014/main" id="{2D2F674D-D055-4D5A-99ED-3AD9D264E758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99;p62">
                <a:extLst>
                  <a:ext uri="{FF2B5EF4-FFF2-40B4-BE49-F238E27FC236}">
                    <a16:creationId xmlns:a16="http://schemas.microsoft.com/office/drawing/2014/main" id="{635CD5C0-5471-4BB8-9405-8B6D32D994A2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500;p62">
              <a:extLst>
                <a:ext uri="{FF2B5EF4-FFF2-40B4-BE49-F238E27FC236}">
                  <a16:creationId xmlns:a16="http://schemas.microsoft.com/office/drawing/2014/main" id="{7F928FBF-DCF4-4433-A382-EB79273A1390}"/>
                </a:ext>
              </a:extLst>
            </p:cNvPr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34" name="Google Shape;2501;p62">
                <a:extLst>
                  <a:ext uri="{FF2B5EF4-FFF2-40B4-BE49-F238E27FC236}">
                    <a16:creationId xmlns:a16="http://schemas.microsoft.com/office/drawing/2014/main" id="{3342D29C-6BD8-485C-852C-86D94CC00C9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502;p62">
                <a:extLst>
                  <a:ext uri="{FF2B5EF4-FFF2-40B4-BE49-F238E27FC236}">
                    <a16:creationId xmlns:a16="http://schemas.microsoft.com/office/drawing/2014/main" id="{AB81A4E9-752A-48F7-9FCE-2F109527CD90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2503;p62">
              <a:extLst>
                <a:ext uri="{FF2B5EF4-FFF2-40B4-BE49-F238E27FC236}">
                  <a16:creationId xmlns:a16="http://schemas.microsoft.com/office/drawing/2014/main" id="{FA1B27A6-4E5F-457C-87A7-EE79A7D2341D}"/>
                </a:ext>
              </a:extLst>
            </p:cNvPr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32" name="Google Shape;2504;p62">
                <a:extLst>
                  <a:ext uri="{FF2B5EF4-FFF2-40B4-BE49-F238E27FC236}">
                    <a16:creationId xmlns:a16="http://schemas.microsoft.com/office/drawing/2014/main" id="{7D4DB26F-941B-4C83-92E6-2C1F2D9AE97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505;p62">
                <a:extLst>
                  <a:ext uri="{FF2B5EF4-FFF2-40B4-BE49-F238E27FC236}">
                    <a16:creationId xmlns:a16="http://schemas.microsoft.com/office/drawing/2014/main" id="{2C58E2EF-9A1C-4465-B904-0D4A3974B6A8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0FE1993-4EA8-41EB-9E63-B633CE504F69}"/>
              </a:ext>
            </a:extLst>
          </p:cNvPr>
          <p:cNvCxnSpPr>
            <a:cxnSpLocks/>
          </p:cNvCxnSpPr>
          <p:nvPr/>
        </p:nvCxnSpPr>
        <p:spPr>
          <a:xfrm>
            <a:off x="6791820" y="4500259"/>
            <a:ext cx="15565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E90B8D5-9FE5-47B8-806A-2E368D399BF9}"/>
              </a:ext>
            </a:extLst>
          </p:cNvPr>
          <p:cNvCxnSpPr>
            <a:cxnSpLocks/>
          </p:cNvCxnSpPr>
          <p:nvPr/>
        </p:nvCxnSpPr>
        <p:spPr>
          <a:xfrm>
            <a:off x="8348382" y="1137581"/>
            <a:ext cx="0" cy="33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CA81828-A2BE-43AA-84CE-38DD593094F3}"/>
              </a:ext>
            </a:extLst>
          </p:cNvPr>
          <p:cNvCxnSpPr>
            <a:cxnSpLocks/>
          </p:cNvCxnSpPr>
          <p:nvPr/>
        </p:nvCxnSpPr>
        <p:spPr>
          <a:xfrm flipV="1">
            <a:off x="7250621" y="1142903"/>
            <a:ext cx="1097761" cy="1431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A19FEB1-7C79-4597-A284-2D592E1E71F4}"/>
              </a:ext>
            </a:extLst>
          </p:cNvPr>
          <p:cNvCxnSpPr>
            <a:cxnSpLocks/>
          </p:cNvCxnSpPr>
          <p:nvPr/>
        </p:nvCxnSpPr>
        <p:spPr>
          <a:xfrm>
            <a:off x="6115050" y="2207909"/>
            <a:ext cx="62370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7196F0A0-FBCD-4261-BF35-6A2367182CF4}"/>
              </a:ext>
            </a:extLst>
          </p:cNvPr>
          <p:cNvCxnSpPr>
            <a:cxnSpLocks/>
          </p:cNvCxnSpPr>
          <p:nvPr/>
        </p:nvCxnSpPr>
        <p:spPr>
          <a:xfrm>
            <a:off x="6115050" y="1034994"/>
            <a:ext cx="0" cy="1172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30F03F6B-4072-4F6B-8BF5-8C4D354218A5}"/>
              </a:ext>
            </a:extLst>
          </p:cNvPr>
          <p:cNvCxnSpPr>
            <a:cxnSpLocks/>
          </p:cNvCxnSpPr>
          <p:nvPr/>
        </p:nvCxnSpPr>
        <p:spPr>
          <a:xfrm flipV="1">
            <a:off x="6115050" y="1034994"/>
            <a:ext cx="226219" cy="2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6B02053A-85DA-4EA7-9227-CD2F5B60C3E4}"/>
              </a:ext>
            </a:extLst>
          </p:cNvPr>
          <p:cNvSpPr/>
          <p:nvPr/>
        </p:nvSpPr>
        <p:spPr>
          <a:xfrm>
            <a:off x="1713035" y="2077104"/>
            <a:ext cx="22933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CUDA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核心计算张量的速度非常快</a:t>
            </a:r>
          </a:p>
        </p:txBody>
      </p:sp>
      <p:sp>
        <p:nvSpPr>
          <p:cNvPr id="79" name="Google Shape;2160;p62">
            <a:extLst>
              <a:ext uri="{FF2B5EF4-FFF2-40B4-BE49-F238E27FC236}">
                <a16:creationId xmlns:a16="http://schemas.microsoft.com/office/drawing/2014/main" id="{0D8361F1-BBB3-4EA1-8060-B8A81E5F949B}"/>
              </a:ext>
            </a:extLst>
          </p:cNvPr>
          <p:cNvSpPr/>
          <p:nvPr/>
        </p:nvSpPr>
        <p:spPr>
          <a:xfrm>
            <a:off x="1641487" y="2111916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F695BF2-DCB0-4EB4-8D86-FE3BB2EEB8BB}"/>
              </a:ext>
            </a:extLst>
          </p:cNvPr>
          <p:cNvSpPr/>
          <p:nvPr/>
        </p:nvSpPr>
        <p:spPr>
          <a:xfrm>
            <a:off x="1715272" y="2651958"/>
            <a:ext cx="22933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每次启动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CUDA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核心需要大量时间</a:t>
            </a:r>
          </a:p>
        </p:txBody>
      </p:sp>
      <p:sp>
        <p:nvSpPr>
          <p:cNvPr id="82" name="Google Shape;2160;p62">
            <a:extLst>
              <a:ext uri="{FF2B5EF4-FFF2-40B4-BE49-F238E27FC236}">
                <a16:creationId xmlns:a16="http://schemas.microsoft.com/office/drawing/2014/main" id="{E05D5D1E-CA50-4E15-B6AB-C0204480EE1D}"/>
              </a:ext>
            </a:extLst>
          </p:cNvPr>
          <p:cNvSpPr/>
          <p:nvPr/>
        </p:nvSpPr>
        <p:spPr>
          <a:xfrm>
            <a:off x="1643724" y="2686770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EBA2299-E4C6-4166-9DDB-6AE78A5A99F1}"/>
              </a:ext>
            </a:extLst>
          </p:cNvPr>
          <p:cNvSpPr/>
          <p:nvPr/>
        </p:nvSpPr>
        <p:spPr>
          <a:xfrm>
            <a:off x="1713035" y="3255922"/>
            <a:ext cx="22933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每一层输入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/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输出张量的读写耗时</a:t>
            </a:r>
          </a:p>
        </p:txBody>
      </p:sp>
      <p:sp>
        <p:nvSpPr>
          <p:cNvPr id="84" name="Google Shape;2160;p62">
            <a:extLst>
              <a:ext uri="{FF2B5EF4-FFF2-40B4-BE49-F238E27FC236}">
                <a16:creationId xmlns:a16="http://schemas.microsoft.com/office/drawing/2014/main" id="{34FA98A9-8908-42FF-BE4F-5C6D6222EC69}"/>
              </a:ext>
            </a:extLst>
          </p:cNvPr>
          <p:cNvSpPr/>
          <p:nvPr/>
        </p:nvSpPr>
        <p:spPr>
          <a:xfrm>
            <a:off x="1641487" y="3290734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85" name="Google Shape;1367;p60">
            <a:extLst>
              <a:ext uri="{FF2B5EF4-FFF2-40B4-BE49-F238E27FC236}">
                <a16:creationId xmlns:a16="http://schemas.microsoft.com/office/drawing/2014/main" id="{756EC240-B117-43F5-9799-3C27FEFD616C}"/>
              </a:ext>
            </a:extLst>
          </p:cNvPr>
          <p:cNvSpPr/>
          <p:nvPr/>
        </p:nvSpPr>
        <p:spPr>
          <a:xfrm>
            <a:off x="1641487" y="3886602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368;p60">
            <a:extLst>
              <a:ext uri="{FF2B5EF4-FFF2-40B4-BE49-F238E27FC236}">
                <a16:creationId xmlns:a16="http://schemas.microsoft.com/office/drawing/2014/main" id="{375F66CA-E4DB-42DB-8531-5405E39A07E8}"/>
              </a:ext>
            </a:extLst>
          </p:cNvPr>
          <p:cNvSpPr txBox="1"/>
          <p:nvPr/>
        </p:nvSpPr>
        <p:spPr>
          <a:xfrm>
            <a:off x="1641487" y="4043652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内存瓶颈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" name="Google Shape;1367;p60">
            <a:extLst>
              <a:ext uri="{FF2B5EF4-FFF2-40B4-BE49-F238E27FC236}">
                <a16:creationId xmlns:a16="http://schemas.microsoft.com/office/drawing/2014/main" id="{25ABA0AE-25AB-4B4C-BDD4-5357E238345C}"/>
              </a:ext>
            </a:extLst>
          </p:cNvPr>
          <p:cNvSpPr/>
          <p:nvPr/>
        </p:nvSpPr>
        <p:spPr>
          <a:xfrm>
            <a:off x="3079560" y="3895196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368;p60">
            <a:extLst>
              <a:ext uri="{FF2B5EF4-FFF2-40B4-BE49-F238E27FC236}">
                <a16:creationId xmlns:a16="http://schemas.microsoft.com/office/drawing/2014/main" id="{D0C921B7-9FE2-4FEA-B741-7FF0A1FEF7C1}"/>
              </a:ext>
            </a:extLst>
          </p:cNvPr>
          <p:cNvSpPr txBox="1"/>
          <p:nvPr/>
        </p:nvSpPr>
        <p:spPr>
          <a:xfrm>
            <a:off x="3079560" y="4052246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GPU</a:t>
            </a: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浪费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3140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705835"/>
            <a:ext cx="4896600" cy="29008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278851-97A4-4905-97F4-9809F4B442F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</a:t>
            </a:r>
            <a:r>
              <a:rPr lang="en-US" altLang="zh-CN" dirty="0" err="1">
                <a:solidFill>
                  <a:srgbClr val="3E516C"/>
                </a:solidFill>
                <a:latin typeface="Cabin Regular"/>
              </a:rPr>
              <a:t>GoogLeNet</a:t>
            </a:r>
            <a:endParaRPr lang="zh-CN" altLang="en-US" dirty="0">
              <a:solidFill>
                <a:srgbClr val="3E516C"/>
              </a:solidFill>
              <a:latin typeface="Cabin Regular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B22E365-14D1-44F2-B837-A8F9E014B728}"/>
              </a:ext>
            </a:extLst>
          </p:cNvPr>
          <p:cNvSpPr/>
          <p:nvPr/>
        </p:nvSpPr>
        <p:spPr>
          <a:xfrm rot="5400000">
            <a:off x="617402" y="2254772"/>
            <a:ext cx="761615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22B9A86-6D5C-4E28-A54C-BD63C625831A}"/>
              </a:ext>
            </a:extLst>
          </p:cNvPr>
          <p:cNvSpPr/>
          <p:nvPr/>
        </p:nvSpPr>
        <p:spPr>
          <a:xfrm rot="5400000">
            <a:off x="1798786" y="2197622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4ADC4D3-EE2C-47E2-AF74-2CAA6F2E6135}"/>
              </a:ext>
            </a:extLst>
          </p:cNvPr>
          <p:cNvSpPr/>
          <p:nvPr/>
        </p:nvSpPr>
        <p:spPr>
          <a:xfrm rot="5400000">
            <a:off x="3131636" y="2197623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929E915C-711A-4737-9560-E7CF18A2DEEC}"/>
              </a:ext>
            </a:extLst>
          </p:cNvPr>
          <p:cNvSpPr/>
          <p:nvPr/>
        </p:nvSpPr>
        <p:spPr>
          <a:xfrm rot="5400000">
            <a:off x="4422109" y="2197623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FA73B7D-0CF8-4B60-B569-2053D8604A0D}"/>
              </a:ext>
            </a:extLst>
          </p:cNvPr>
          <p:cNvSpPr/>
          <p:nvPr/>
        </p:nvSpPr>
        <p:spPr>
          <a:xfrm rot="5400000">
            <a:off x="1798786" y="2979378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C7FC052-59FD-4B75-BA55-6A08CF532156}"/>
              </a:ext>
            </a:extLst>
          </p:cNvPr>
          <p:cNvSpPr/>
          <p:nvPr/>
        </p:nvSpPr>
        <p:spPr>
          <a:xfrm rot="5400000">
            <a:off x="3131636" y="2979379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7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subTitle" idx="1"/>
          </p:nvPr>
        </p:nvSpPr>
        <p:spPr>
          <a:xfrm>
            <a:off x="3926900" y="1768658"/>
            <a:ext cx="18903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</a:t>
            </a:r>
            <a:r>
              <a:rPr lang="en-US" altLang="zh-CN" dirty="0" err="1"/>
              <a:t>ensorRT</a:t>
            </a:r>
            <a:r>
              <a:rPr lang="zh-CN" altLang="en-US" dirty="0"/>
              <a:t>实战</a:t>
            </a:r>
            <a:endParaRPr dirty="0"/>
          </a:p>
        </p:txBody>
      </p:sp>
      <p:sp>
        <p:nvSpPr>
          <p:cNvPr id="296" name="Google Shape;296;p31"/>
          <p:cNvSpPr txBox="1">
            <a:spLocks noGrp="1"/>
          </p:cNvSpPr>
          <p:nvPr>
            <p:ph type="subTitle" idx="3"/>
          </p:nvPr>
        </p:nvSpPr>
        <p:spPr>
          <a:xfrm>
            <a:off x="6414675" y="1768400"/>
            <a:ext cx="18903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总结</a:t>
            </a:r>
            <a:endParaRPr dirty="0"/>
          </a:p>
        </p:txBody>
      </p:sp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xfrm>
            <a:off x="1439125" y="1283400"/>
            <a:ext cx="7866000" cy="7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Contents</a:t>
            </a:r>
            <a:endParaRPr sz="3600"/>
          </a:p>
        </p:txBody>
      </p:sp>
      <p:sp>
        <p:nvSpPr>
          <p:cNvPr id="298" name="Google Shape;298;p31"/>
          <p:cNvSpPr txBox="1">
            <a:spLocks noGrp="1"/>
          </p:cNvSpPr>
          <p:nvPr>
            <p:ph type="subTitle" idx="2"/>
          </p:nvPr>
        </p:nvSpPr>
        <p:spPr>
          <a:xfrm>
            <a:off x="1439125" y="1710508"/>
            <a:ext cx="1890300" cy="12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" altLang="zh-CN" dirty="0"/>
              <a:t>T</a:t>
            </a:r>
            <a:r>
              <a:rPr lang="en-US" altLang="zh-CN" dirty="0" err="1"/>
              <a:t>ensorRT</a:t>
            </a:r>
            <a:r>
              <a:rPr lang="zh-CN" altLang="en-US" dirty="0"/>
              <a:t>简介</a:t>
            </a:r>
            <a:endParaRPr dirty="0"/>
          </a:p>
        </p:txBody>
      </p:sp>
      <p:grpSp>
        <p:nvGrpSpPr>
          <p:cNvPr id="299" name="Google Shape;299;p31"/>
          <p:cNvGrpSpPr/>
          <p:nvPr/>
        </p:nvGrpSpPr>
        <p:grpSpPr>
          <a:xfrm>
            <a:off x="1041525" y="2602515"/>
            <a:ext cx="5373149" cy="347400"/>
            <a:chOff x="1041525" y="2602515"/>
            <a:chExt cx="5373149" cy="347400"/>
          </a:xfrm>
        </p:grpSpPr>
        <p:grpSp>
          <p:nvGrpSpPr>
            <p:cNvPr id="300" name="Google Shape;300;p31"/>
            <p:cNvGrpSpPr/>
            <p:nvPr/>
          </p:nvGrpSpPr>
          <p:grpSpPr>
            <a:xfrm>
              <a:off x="1041525" y="2602515"/>
              <a:ext cx="347400" cy="347400"/>
              <a:chOff x="1119050" y="2195850"/>
              <a:chExt cx="347400" cy="347400"/>
            </a:xfrm>
          </p:grpSpPr>
          <p:sp>
            <p:nvSpPr>
              <p:cNvPr id="301" name="Google Shape;301;p31"/>
              <p:cNvSpPr/>
              <p:nvPr/>
            </p:nvSpPr>
            <p:spPr>
              <a:xfrm>
                <a:off x="1119050" y="2195850"/>
                <a:ext cx="347400" cy="347400"/>
              </a:xfrm>
              <a:prstGeom prst="ellipse">
                <a:avLst/>
              </a:prstGeom>
              <a:solidFill>
                <a:srgbClr val="3142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1194491" y="2271763"/>
                <a:ext cx="196518" cy="195574"/>
              </a:xfrm>
              <a:custGeom>
                <a:avLst/>
                <a:gdLst/>
                <a:ahLst/>
                <a:cxnLst/>
                <a:rect l="l" t="t" r="r" b="b"/>
                <a:pathLst>
                  <a:path w="12697" h="12634" extrusionOk="0">
                    <a:moveTo>
                      <a:pt x="11437" y="819"/>
                    </a:moveTo>
                    <a:cubicBezTo>
                      <a:pt x="11657" y="819"/>
                      <a:pt x="11815" y="1040"/>
                      <a:pt x="11815" y="1260"/>
                    </a:cubicBezTo>
                    <a:cubicBezTo>
                      <a:pt x="11815" y="1512"/>
                      <a:pt x="11657" y="1670"/>
                      <a:pt x="11437" y="1670"/>
                    </a:cubicBezTo>
                    <a:lnTo>
                      <a:pt x="1229" y="1670"/>
                    </a:lnTo>
                    <a:cubicBezTo>
                      <a:pt x="1009" y="1670"/>
                      <a:pt x="788" y="1449"/>
                      <a:pt x="788" y="1260"/>
                    </a:cubicBezTo>
                    <a:cubicBezTo>
                      <a:pt x="788" y="1071"/>
                      <a:pt x="1009" y="819"/>
                      <a:pt x="1229" y="819"/>
                    </a:cubicBezTo>
                    <a:close/>
                    <a:moveTo>
                      <a:pt x="8790" y="3277"/>
                    </a:moveTo>
                    <a:cubicBezTo>
                      <a:pt x="9042" y="3277"/>
                      <a:pt x="9200" y="3466"/>
                      <a:pt x="9200" y="3655"/>
                    </a:cubicBezTo>
                    <a:lnTo>
                      <a:pt x="9200" y="5356"/>
                    </a:lnTo>
                    <a:lnTo>
                      <a:pt x="9232" y="5356"/>
                    </a:lnTo>
                    <a:cubicBezTo>
                      <a:pt x="9232" y="5608"/>
                      <a:pt x="9042" y="5765"/>
                      <a:pt x="8822" y="5765"/>
                    </a:cubicBezTo>
                    <a:cubicBezTo>
                      <a:pt x="8633" y="5765"/>
                      <a:pt x="8412" y="5545"/>
                      <a:pt x="8412" y="5356"/>
                    </a:cubicBezTo>
                    <a:lnTo>
                      <a:pt x="8412" y="4694"/>
                    </a:lnTo>
                    <a:lnTo>
                      <a:pt x="6617" y="6459"/>
                    </a:lnTo>
                    <a:cubicBezTo>
                      <a:pt x="6538" y="6537"/>
                      <a:pt x="6435" y="6577"/>
                      <a:pt x="6333" y="6577"/>
                    </a:cubicBezTo>
                    <a:cubicBezTo>
                      <a:pt x="6231" y="6577"/>
                      <a:pt x="6128" y="6537"/>
                      <a:pt x="6050" y="6459"/>
                    </a:cubicBezTo>
                    <a:lnTo>
                      <a:pt x="5482" y="5923"/>
                    </a:lnTo>
                    <a:lnTo>
                      <a:pt x="4096" y="7278"/>
                    </a:lnTo>
                    <a:cubicBezTo>
                      <a:pt x="4033" y="7356"/>
                      <a:pt x="3931" y="7396"/>
                      <a:pt x="3824" y="7396"/>
                    </a:cubicBezTo>
                    <a:cubicBezTo>
                      <a:pt x="3718" y="7396"/>
                      <a:pt x="3608" y="7356"/>
                      <a:pt x="3529" y="7278"/>
                    </a:cubicBezTo>
                    <a:cubicBezTo>
                      <a:pt x="3372" y="7120"/>
                      <a:pt x="3372" y="6868"/>
                      <a:pt x="3529" y="6711"/>
                    </a:cubicBezTo>
                    <a:lnTo>
                      <a:pt x="5167" y="5041"/>
                    </a:lnTo>
                    <a:cubicBezTo>
                      <a:pt x="5246" y="4962"/>
                      <a:pt x="5356" y="4923"/>
                      <a:pt x="5467" y="4923"/>
                    </a:cubicBezTo>
                    <a:cubicBezTo>
                      <a:pt x="5577" y="4923"/>
                      <a:pt x="5687" y="4962"/>
                      <a:pt x="5766" y="5041"/>
                    </a:cubicBezTo>
                    <a:lnTo>
                      <a:pt x="6302" y="5608"/>
                    </a:lnTo>
                    <a:lnTo>
                      <a:pt x="7814" y="4096"/>
                    </a:lnTo>
                    <a:lnTo>
                      <a:pt x="7152" y="4096"/>
                    </a:lnTo>
                    <a:cubicBezTo>
                      <a:pt x="6900" y="4096"/>
                      <a:pt x="6743" y="3907"/>
                      <a:pt x="6743" y="3655"/>
                    </a:cubicBezTo>
                    <a:cubicBezTo>
                      <a:pt x="6743" y="3434"/>
                      <a:pt x="6932" y="3277"/>
                      <a:pt x="7152" y="3277"/>
                    </a:cubicBezTo>
                    <a:close/>
                    <a:moveTo>
                      <a:pt x="6302" y="11058"/>
                    </a:moveTo>
                    <a:cubicBezTo>
                      <a:pt x="6554" y="11058"/>
                      <a:pt x="6743" y="11279"/>
                      <a:pt x="6743" y="11468"/>
                    </a:cubicBezTo>
                    <a:cubicBezTo>
                      <a:pt x="6743" y="11657"/>
                      <a:pt x="6554" y="11846"/>
                      <a:pt x="6302" y="11846"/>
                    </a:cubicBezTo>
                    <a:cubicBezTo>
                      <a:pt x="6081" y="11846"/>
                      <a:pt x="5924" y="11657"/>
                      <a:pt x="5924" y="11468"/>
                    </a:cubicBezTo>
                    <a:cubicBezTo>
                      <a:pt x="5924" y="11279"/>
                      <a:pt x="6113" y="11058"/>
                      <a:pt x="6302" y="11058"/>
                    </a:cubicBezTo>
                    <a:close/>
                    <a:moveTo>
                      <a:pt x="1229" y="0"/>
                    </a:moveTo>
                    <a:cubicBezTo>
                      <a:pt x="568" y="0"/>
                      <a:pt x="1" y="536"/>
                      <a:pt x="1" y="1229"/>
                    </a:cubicBezTo>
                    <a:cubicBezTo>
                      <a:pt x="1" y="1764"/>
                      <a:pt x="379" y="2205"/>
                      <a:pt x="851" y="2394"/>
                    </a:cubicBezTo>
                    <a:lnTo>
                      <a:pt x="851" y="8254"/>
                    </a:lnTo>
                    <a:lnTo>
                      <a:pt x="442" y="8254"/>
                    </a:lnTo>
                    <a:cubicBezTo>
                      <a:pt x="221" y="8254"/>
                      <a:pt x="64" y="8475"/>
                      <a:pt x="64" y="8664"/>
                    </a:cubicBezTo>
                    <a:cubicBezTo>
                      <a:pt x="64" y="8916"/>
                      <a:pt x="253" y="9042"/>
                      <a:pt x="442" y="9042"/>
                    </a:cubicBezTo>
                    <a:lnTo>
                      <a:pt x="5955" y="9042"/>
                    </a:lnTo>
                    <a:lnTo>
                      <a:pt x="5955" y="10239"/>
                    </a:lnTo>
                    <a:cubicBezTo>
                      <a:pt x="5482" y="10397"/>
                      <a:pt x="5136" y="10869"/>
                      <a:pt x="5136" y="11405"/>
                    </a:cubicBezTo>
                    <a:cubicBezTo>
                      <a:pt x="5136" y="12098"/>
                      <a:pt x="5671" y="12633"/>
                      <a:pt x="6365" y="12633"/>
                    </a:cubicBezTo>
                    <a:cubicBezTo>
                      <a:pt x="7026" y="12633"/>
                      <a:pt x="7625" y="12098"/>
                      <a:pt x="7625" y="11405"/>
                    </a:cubicBezTo>
                    <a:cubicBezTo>
                      <a:pt x="7625" y="10869"/>
                      <a:pt x="7247" y="10428"/>
                      <a:pt x="6774" y="10239"/>
                    </a:cubicBezTo>
                    <a:lnTo>
                      <a:pt x="6774" y="9042"/>
                    </a:lnTo>
                    <a:lnTo>
                      <a:pt x="12288" y="9042"/>
                    </a:lnTo>
                    <a:cubicBezTo>
                      <a:pt x="12540" y="9042"/>
                      <a:pt x="12697" y="8853"/>
                      <a:pt x="12697" y="8664"/>
                    </a:cubicBezTo>
                    <a:cubicBezTo>
                      <a:pt x="12666" y="8443"/>
                      <a:pt x="12508" y="8254"/>
                      <a:pt x="12256" y="8254"/>
                    </a:cubicBezTo>
                    <a:lnTo>
                      <a:pt x="11815" y="8254"/>
                    </a:lnTo>
                    <a:lnTo>
                      <a:pt x="11815" y="2394"/>
                    </a:lnTo>
                    <a:cubicBezTo>
                      <a:pt x="12288" y="2237"/>
                      <a:pt x="12666" y="1764"/>
                      <a:pt x="12666" y="1229"/>
                    </a:cubicBezTo>
                    <a:cubicBezTo>
                      <a:pt x="12666" y="567"/>
                      <a:pt x="12098" y="0"/>
                      <a:pt x="11437" y="0"/>
                    </a:cubicBezTo>
                    <a:close/>
                  </a:path>
                </a:pathLst>
              </a:custGeom>
              <a:solidFill>
                <a:srgbClr val="E8A8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31"/>
            <p:cNvGrpSpPr/>
            <p:nvPr/>
          </p:nvGrpSpPr>
          <p:grpSpPr>
            <a:xfrm>
              <a:off x="3563311" y="2602515"/>
              <a:ext cx="347400" cy="347400"/>
              <a:chOff x="3294786" y="2958477"/>
              <a:chExt cx="347400" cy="347400"/>
            </a:xfrm>
          </p:grpSpPr>
          <p:sp>
            <p:nvSpPr>
              <p:cNvPr id="304" name="Google Shape;304;p31"/>
              <p:cNvSpPr/>
              <p:nvPr/>
            </p:nvSpPr>
            <p:spPr>
              <a:xfrm>
                <a:off x="3294786" y="2958477"/>
                <a:ext cx="347400" cy="347400"/>
              </a:xfrm>
              <a:prstGeom prst="ellipse">
                <a:avLst/>
              </a:prstGeom>
              <a:solidFill>
                <a:srgbClr val="3142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5" name="Google Shape;305;p31"/>
              <p:cNvGrpSpPr/>
              <p:nvPr/>
            </p:nvGrpSpPr>
            <p:grpSpPr>
              <a:xfrm>
                <a:off x="3363379" y="3027793"/>
                <a:ext cx="210214" cy="208769"/>
                <a:chOff x="-63250675" y="3744075"/>
                <a:chExt cx="320350" cy="318100"/>
              </a:xfrm>
            </p:grpSpPr>
            <p:sp>
              <p:nvSpPr>
                <p:cNvPr id="306" name="Google Shape;306;p31"/>
                <p:cNvSpPr/>
                <p:nvPr/>
              </p:nvSpPr>
              <p:spPr>
                <a:xfrm>
                  <a:off x="-63126250" y="3744075"/>
                  <a:ext cx="195925" cy="19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7" h="7715" extrusionOk="0">
                      <a:moveTo>
                        <a:pt x="6020" y="0"/>
                      </a:moveTo>
                      <a:cubicBezTo>
                        <a:pt x="5921" y="0"/>
                        <a:pt x="5820" y="37"/>
                        <a:pt x="5735" y="122"/>
                      </a:cubicBezTo>
                      <a:lnTo>
                        <a:pt x="4097" y="1760"/>
                      </a:lnTo>
                      <a:cubicBezTo>
                        <a:pt x="4034" y="1854"/>
                        <a:pt x="3971" y="1917"/>
                        <a:pt x="3971" y="2012"/>
                      </a:cubicBezTo>
                      <a:lnTo>
                        <a:pt x="3782" y="3304"/>
                      </a:lnTo>
                      <a:lnTo>
                        <a:pt x="1734" y="5351"/>
                      </a:lnTo>
                      <a:cubicBezTo>
                        <a:pt x="1576" y="5288"/>
                        <a:pt x="1387" y="5225"/>
                        <a:pt x="1230" y="5225"/>
                      </a:cubicBezTo>
                      <a:cubicBezTo>
                        <a:pt x="537" y="5225"/>
                        <a:pt x="1" y="5793"/>
                        <a:pt x="1" y="6486"/>
                      </a:cubicBezTo>
                      <a:cubicBezTo>
                        <a:pt x="1" y="7210"/>
                        <a:pt x="537" y="7714"/>
                        <a:pt x="1230" y="7714"/>
                      </a:cubicBezTo>
                      <a:cubicBezTo>
                        <a:pt x="1891" y="7714"/>
                        <a:pt x="2458" y="7179"/>
                        <a:pt x="2458" y="6486"/>
                      </a:cubicBezTo>
                      <a:cubicBezTo>
                        <a:pt x="2458" y="6297"/>
                        <a:pt x="2395" y="6139"/>
                        <a:pt x="2332" y="5982"/>
                      </a:cubicBezTo>
                      <a:lnTo>
                        <a:pt x="4380" y="3934"/>
                      </a:lnTo>
                      <a:lnTo>
                        <a:pt x="5672" y="3745"/>
                      </a:lnTo>
                      <a:cubicBezTo>
                        <a:pt x="5735" y="3745"/>
                        <a:pt x="5829" y="3713"/>
                        <a:pt x="5924" y="3619"/>
                      </a:cubicBezTo>
                      <a:lnTo>
                        <a:pt x="7562" y="1980"/>
                      </a:lnTo>
                      <a:cubicBezTo>
                        <a:pt x="7837" y="1706"/>
                        <a:pt x="7609" y="1254"/>
                        <a:pt x="7251" y="1254"/>
                      </a:cubicBezTo>
                      <a:cubicBezTo>
                        <a:pt x="7240" y="1254"/>
                        <a:pt x="7228" y="1255"/>
                        <a:pt x="7216" y="1256"/>
                      </a:cubicBezTo>
                      <a:lnTo>
                        <a:pt x="6302" y="1382"/>
                      </a:lnTo>
                      <a:lnTo>
                        <a:pt x="6428" y="468"/>
                      </a:lnTo>
                      <a:cubicBezTo>
                        <a:pt x="6472" y="203"/>
                        <a:pt x="6253" y="0"/>
                        <a:pt x="6020" y="0"/>
                      </a:cubicBez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31"/>
                <p:cNvSpPr/>
                <p:nvPr/>
              </p:nvSpPr>
              <p:spPr>
                <a:xfrm>
                  <a:off x="-63190025" y="3814050"/>
                  <a:ext cx="186675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7436" extrusionOk="0">
                      <a:moveTo>
                        <a:pt x="3718" y="1"/>
                      </a:moveTo>
                      <a:cubicBezTo>
                        <a:pt x="1670" y="1"/>
                        <a:pt x="0" y="1670"/>
                        <a:pt x="0" y="3750"/>
                      </a:cubicBezTo>
                      <a:cubicBezTo>
                        <a:pt x="0" y="5797"/>
                        <a:pt x="1638" y="7436"/>
                        <a:pt x="3718" y="7436"/>
                      </a:cubicBezTo>
                      <a:cubicBezTo>
                        <a:pt x="5765" y="7436"/>
                        <a:pt x="7467" y="5797"/>
                        <a:pt x="7467" y="3750"/>
                      </a:cubicBezTo>
                      <a:cubicBezTo>
                        <a:pt x="7467" y="3151"/>
                        <a:pt x="7341" y="2647"/>
                        <a:pt x="7120" y="2143"/>
                      </a:cubicBezTo>
                      <a:lnTo>
                        <a:pt x="5828" y="3435"/>
                      </a:lnTo>
                      <a:cubicBezTo>
                        <a:pt x="5828" y="3498"/>
                        <a:pt x="5860" y="3624"/>
                        <a:pt x="5860" y="3718"/>
                      </a:cubicBezTo>
                      <a:cubicBezTo>
                        <a:pt x="5860" y="4852"/>
                        <a:pt x="4915" y="5797"/>
                        <a:pt x="3781" y="5797"/>
                      </a:cubicBezTo>
                      <a:cubicBezTo>
                        <a:pt x="2615" y="5797"/>
                        <a:pt x="1670" y="4852"/>
                        <a:pt x="1670" y="3718"/>
                      </a:cubicBezTo>
                      <a:cubicBezTo>
                        <a:pt x="1733" y="2552"/>
                        <a:pt x="2615" y="1607"/>
                        <a:pt x="3781" y="1607"/>
                      </a:cubicBezTo>
                      <a:cubicBezTo>
                        <a:pt x="3875" y="1607"/>
                        <a:pt x="3970" y="1607"/>
                        <a:pt x="4033" y="1670"/>
                      </a:cubicBezTo>
                      <a:lnTo>
                        <a:pt x="5356" y="347"/>
                      </a:lnTo>
                      <a:cubicBezTo>
                        <a:pt x="4883" y="127"/>
                        <a:pt x="4316" y="1"/>
                        <a:pt x="3718" y="1"/>
                      </a:cubicBez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1"/>
                <p:cNvSpPr/>
                <p:nvPr/>
              </p:nvSpPr>
              <p:spPr>
                <a:xfrm>
                  <a:off x="-63250675" y="3751050"/>
                  <a:ext cx="311125" cy="3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5" extrusionOk="0">
                      <a:moveTo>
                        <a:pt x="6270" y="0"/>
                      </a:moveTo>
                      <a:cubicBezTo>
                        <a:pt x="2773" y="0"/>
                        <a:pt x="0" y="2804"/>
                        <a:pt x="0" y="6238"/>
                      </a:cubicBezTo>
                      <a:cubicBezTo>
                        <a:pt x="0" y="9641"/>
                        <a:pt x="2804" y="12445"/>
                        <a:pt x="6238" y="12445"/>
                      </a:cubicBezTo>
                      <a:cubicBezTo>
                        <a:pt x="9672" y="12445"/>
                        <a:pt x="12445" y="9641"/>
                        <a:pt x="12445" y="6238"/>
                      </a:cubicBezTo>
                      <a:cubicBezTo>
                        <a:pt x="12445" y="5325"/>
                        <a:pt x="12256" y="4411"/>
                        <a:pt x="11878" y="3592"/>
                      </a:cubicBezTo>
                      <a:lnTo>
                        <a:pt x="11563" y="3907"/>
                      </a:lnTo>
                      <a:cubicBezTo>
                        <a:pt x="11342" y="4096"/>
                        <a:pt x="11121" y="4222"/>
                        <a:pt x="10838" y="4253"/>
                      </a:cubicBezTo>
                      <a:lnTo>
                        <a:pt x="10397" y="4348"/>
                      </a:lnTo>
                      <a:cubicBezTo>
                        <a:pt x="10680" y="4915"/>
                        <a:pt x="10806" y="5545"/>
                        <a:pt x="10806" y="6238"/>
                      </a:cubicBezTo>
                      <a:cubicBezTo>
                        <a:pt x="10806" y="8759"/>
                        <a:pt x="8759" y="10743"/>
                        <a:pt x="6270" y="10743"/>
                      </a:cubicBezTo>
                      <a:cubicBezTo>
                        <a:pt x="3781" y="10743"/>
                        <a:pt x="1733" y="8696"/>
                        <a:pt x="1733" y="6238"/>
                      </a:cubicBezTo>
                      <a:cubicBezTo>
                        <a:pt x="1733" y="3718"/>
                        <a:pt x="3781" y="1670"/>
                        <a:pt x="6270" y="1670"/>
                      </a:cubicBezTo>
                      <a:cubicBezTo>
                        <a:pt x="6931" y="1670"/>
                        <a:pt x="7561" y="1796"/>
                        <a:pt x="8160" y="2048"/>
                      </a:cubicBezTo>
                      <a:lnTo>
                        <a:pt x="8254" y="1607"/>
                      </a:lnTo>
                      <a:cubicBezTo>
                        <a:pt x="8286" y="1355"/>
                        <a:pt x="8412" y="1103"/>
                        <a:pt x="8601" y="914"/>
                      </a:cubicBezTo>
                      <a:lnTo>
                        <a:pt x="8916" y="599"/>
                      </a:lnTo>
                      <a:cubicBezTo>
                        <a:pt x="8097" y="189"/>
                        <a:pt x="7215" y="0"/>
                        <a:pt x="6270" y="0"/>
                      </a:cubicBez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9" name="Google Shape;309;p31"/>
            <p:cNvGrpSpPr/>
            <p:nvPr/>
          </p:nvGrpSpPr>
          <p:grpSpPr>
            <a:xfrm>
              <a:off x="6067274" y="2602515"/>
              <a:ext cx="347400" cy="347400"/>
              <a:chOff x="6030000" y="2231706"/>
              <a:chExt cx="347400" cy="347400"/>
            </a:xfrm>
          </p:grpSpPr>
          <p:sp>
            <p:nvSpPr>
              <p:cNvPr id="310" name="Google Shape;310;p31"/>
              <p:cNvSpPr/>
              <p:nvPr/>
            </p:nvSpPr>
            <p:spPr>
              <a:xfrm>
                <a:off x="6030000" y="2231706"/>
                <a:ext cx="347400" cy="347400"/>
              </a:xfrm>
              <a:prstGeom prst="ellipse">
                <a:avLst/>
              </a:prstGeom>
              <a:solidFill>
                <a:srgbClr val="3142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" name="Google Shape;311;p31"/>
              <p:cNvGrpSpPr/>
              <p:nvPr/>
            </p:nvGrpSpPr>
            <p:grpSpPr>
              <a:xfrm>
                <a:off x="6109597" y="2313164"/>
                <a:ext cx="188217" cy="184472"/>
                <a:chOff x="-60988625" y="3740800"/>
                <a:chExt cx="316650" cy="310350"/>
              </a:xfrm>
            </p:grpSpPr>
            <p:sp>
              <p:nvSpPr>
                <p:cNvPr id="312" name="Google Shape;312;p31"/>
                <p:cNvSpPr/>
                <p:nvPr/>
              </p:nvSpPr>
              <p:spPr>
                <a:xfrm>
                  <a:off x="-60988625" y="3740800"/>
                  <a:ext cx="311125" cy="3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14" extrusionOk="0">
                      <a:moveTo>
                        <a:pt x="7026" y="1670"/>
                      </a:moveTo>
                      <a:cubicBezTo>
                        <a:pt x="7278" y="1670"/>
                        <a:pt x="7467" y="1859"/>
                        <a:pt x="7467" y="2111"/>
                      </a:cubicBezTo>
                      <a:cubicBezTo>
                        <a:pt x="7467" y="2332"/>
                        <a:pt x="7278" y="2490"/>
                        <a:pt x="7026" y="2490"/>
                      </a:cubicBezTo>
                      <a:lnTo>
                        <a:pt x="2080" y="2490"/>
                      </a:lnTo>
                      <a:cubicBezTo>
                        <a:pt x="1828" y="2490"/>
                        <a:pt x="1639" y="2300"/>
                        <a:pt x="1639" y="2111"/>
                      </a:cubicBezTo>
                      <a:cubicBezTo>
                        <a:pt x="1639" y="1828"/>
                        <a:pt x="1828" y="1670"/>
                        <a:pt x="2080" y="1670"/>
                      </a:cubicBezTo>
                      <a:close/>
                      <a:moveTo>
                        <a:pt x="7026" y="4159"/>
                      </a:moveTo>
                      <a:cubicBezTo>
                        <a:pt x="7278" y="4159"/>
                        <a:pt x="7467" y="4348"/>
                        <a:pt x="7467" y="4537"/>
                      </a:cubicBezTo>
                      <a:cubicBezTo>
                        <a:pt x="7467" y="4789"/>
                        <a:pt x="7278" y="4978"/>
                        <a:pt x="7026" y="4978"/>
                      </a:cubicBezTo>
                      <a:lnTo>
                        <a:pt x="2080" y="4978"/>
                      </a:lnTo>
                      <a:cubicBezTo>
                        <a:pt x="1828" y="4978"/>
                        <a:pt x="1639" y="4789"/>
                        <a:pt x="1639" y="4537"/>
                      </a:cubicBezTo>
                      <a:cubicBezTo>
                        <a:pt x="1639" y="4317"/>
                        <a:pt x="1828" y="4159"/>
                        <a:pt x="2080" y="4159"/>
                      </a:cubicBezTo>
                      <a:close/>
                      <a:moveTo>
                        <a:pt x="7026" y="6648"/>
                      </a:moveTo>
                      <a:cubicBezTo>
                        <a:pt x="7278" y="6648"/>
                        <a:pt x="7467" y="6837"/>
                        <a:pt x="7467" y="7058"/>
                      </a:cubicBezTo>
                      <a:cubicBezTo>
                        <a:pt x="7467" y="7310"/>
                        <a:pt x="7278" y="7467"/>
                        <a:pt x="7026" y="7467"/>
                      </a:cubicBezTo>
                      <a:lnTo>
                        <a:pt x="2080" y="7467"/>
                      </a:lnTo>
                      <a:cubicBezTo>
                        <a:pt x="1828" y="7467"/>
                        <a:pt x="1639" y="7278"/>
                        <a:pt x="1639" y="7058"/>
                      </a:cubicBezTo>
                      <a:cubicBezTo>
                        <a:pt x="1639" y="6806"/>
                        <a:pt x="1828" y="6648"/>
                        <a:pt x="2080" y="6648"/>
                      </a:cubicBezTo>
                      <a:close/>
                      <a:moveTo>
                        <a:pt x="7026" y="9106"/>
                      </a:moveTo>
                      <a:cubicBezTo>
                        <a:pt x="7278" y="9106"/>
                        <a:pt x="7467" y="9295"/>
                        <a:pt x="7467" y="9515"/>
                      </a:cubicBezTo>
                      <a:cubicBezTo>
                        <a:pt x="7467" y="9736"/>
                        <a:pt x="7278" y="9893"/>
                        <a:pt x="7026" y="9893"/>
                      </a:cubicBezTo>
                      <a:lnTo>
                        <a:pt x="2080" y="9893"/>
                      </a:lnTo>
                      <a:cubicBezTo>
                        <a:pt x="1828" y="9893"/>
                        <a:pt x="1639" y="9704"/>
                        <a:pt x="1639" y="9515"/>
                      </a:cubicBezTo>
                      <a:cubicBezTo>
                        <a:pt x="1639" y="9263"/>
                        <a:pt x="1828" y="9106"/>
                        <a:pt x="2080" y="9106"/>
                      </a:cubicBezTo>
                      <a:close/>
                      <a:moveTo>
                        <a:pt x="11500" y="10775"/>
                      </a:moveTo>
                      <a:cubicBezTo>
                        <a:pt x="11342" y="11248"/>
                        <a:pt x="10870" y="11594"/>
                        <a:pt x="10303" y="11594"/>
                      </a:cubicBezTo>
                      <a:cubicBezTo>
                        <a:pt x="9767" y="11594"/>
                        <a:pt x="9326" y="11248"/>
                        <a:pt x="9137" y="10775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29"/>
                      </a:cubicBezTo>
                      <a:lnTo>
                        <a:pt x="32" y="10334"/>
                      </a:lnTo>
                      <a:cubicBezTo>
                        <a:pt x="0" y="11468"/>
                        <a:pt x="946" y="12414"/>
                        <a:pt x="2080" y="12414"/>
                      </a:cubicBezTo>
                      <a:lnTo>
                        <a:pt x="10334" y="12414"/>
                      </a:lnTo>
                      <a:cubicBezTo>
                        <a:pt x="11500" y="12414"/>
                        <a:pt x="12445" y="11468"/>
                        <a:pt x="12445" y="10334"/>
                      </a:cubicBezTo>
                      <a:cubicBezTo>
                        <a:pt x="12445" y="10082"/>
                        <a:pt x="12224" y="9893"/>
                        <a:pt x="12004" y="9893"/>
                      </a:cubicBezTo>
                      <a:lnTo>
                        <a:pt x="9074" y="9893"/>
                      </a:lnTo>
                      <a:lnTo>
                        <a:pt x="9074" y="1229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31"/>
                <p:cNvSpPr/>
                <p:nvPr/>
              </p:nvSpPr>
              <p:spPr>
                <a:xfrm>
                  <a:off x="-60742100" y="3920375"/>
                  <a:ext cx="68550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207" extrusionOk="0">
                      <a:moveTo>
                        <a:pt x="0" y="1"/>
                      </a:moveTo>
                      <a:lnTo>
                        <a:pt x="0" y="32"/>
                      </a:lnTo>
                      <a:lnTo>
                        <a:pt x="1009" y="1986"/>
                      </a:lnTo>
                      <a:cubicBezTo>
                        <a:pt x="1103" y="2080"/>
                        <a:pt x="1261" y="2206"/>
                        <a:pt x="1418" y="2206"/>
                      </a:cubicBezTo>
                      <a:cubicBezTo>
                        <a:pt x="1576" y="2206"/>
                        <a:pt x="1733" y="2143"/>
                        <a:pt x="1796" y="1986"/>
                      </a:cubicBezTo>
                      <a:lnTo>
                        <a:pt x="2741" y="32"/>
                      </a:lnTo>
                      <a:lnTo>
                        <a:pt x="2741" y="1"/>
                      </a:ln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31"/>
                <p:cNvSpPr/>
                <p:nvPr/>
              </p:nvSpPr>
              <p:spPr>
                <a:xfrm>
                  <a:off x="-60740525" y="3741600"/>
                  <a:ext cx="68550" cy="15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6333" extrusionOk="0">
                      <a:moveTo>
                        <a:pt x="1796" y="819"/>
                      </a:moveTo>
                      <a:cubicBezTo>
                        <a:pt x="1891" y="819"/>
                        <a:pt x="1922" y="882"/>
                        <a:pt x="1922" y="945"/>
                      </a:cubicBezTo>
                      <a:lnTo>
                        <a:pt x="1922" y="1638"/>
                      </a:lnTo>
                      <a:lnTo>
                        <a:pt x="820" y="1638"/>
                      </a:lnTo>
                      <a:lnTo>
                        <a:pt x="820" y="945"/>
                      </a:lnTo>
                      <a:cubicBezTo>
                        <a:pt x="820" y="851"/>
                        <a:pt x="883" y="819"/>
                        <a:pt x="977" y="819"/>
                      </a:cubicBezTo>
                      <a:close/>
                      <a:moveTo>
                        <a:pt x="977" y="0"/>
                      </a:moveTo>
                      <a:cubicBezTo>
                        <a:pt x="410" y="0"/>
                        <a:pt x="1" y="410"/>
                        <a:pt x="1" y="945"/>
                      </a:cubicBezTo>
                      <a:lnTo>
                        <a:pt x="1" y="6333"/>
                      </a:lnTo>
                      <a:lnTo>
                        <a:pt x="2741" y="6333"/>
                      </a:lnTo>
                      <a:lnTo>
                        <a:pt x="2741" y="945"/>
                      </a:lnTo>
                      <a:cubicBezTo>
                        <a:pt x="2741" y="410"/>
                        <a:pt x="2300" y="0"/>
                        <a:pt x="1796" y="0"/>
                      </a:cubicBez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15" name="Google Shape;315;p31"/>
          <p:cNvSpPr txBox="1">
            <a:spLocks noGrp="1"/>
          </p:cNvSpPr>
          <p:nvPr>
            <p:ph type="subTitle" idx="4"/>
          </p:nvPr>
        </p:nvSpPr>
        <p:spPr>
          <a:xfrm>
            <a:off x="1439125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介绍</a:t>
            </a:r>
            <a:r>
              <a:rPr lang="en-US" altLang="zh-CN" dirty="0" err="1"/>
              <a:t>TensorRT</a:t>
            </a:r>
            <a:r>
              <a:rPr lang="zh-CN" altLang="en-US" dirty="0"/>
              <a:t>的前世今生</a:t>
            </a:r>
            <a:endParaRPr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subTitle" idx="5"/>
          </p:nvPr>
        </p:nvSpPr>
        <p:spPr>
          <a:xfrm>
            <a:off x="3926900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在实际应用中如何使用与加速效果展示</a:t>
            </a:r>
            <a:endParaRPr dirty="0"/>
          </a:p>
        </p:txBody>
      </p:sp>
      <p:sp>
        <p:nvSpPr>
          <p:cNvPr id="317" name="Google Shape;317;p31"/>
          <p:cNvSpPr txBox="1">
            <a:spLocks noGrp="1"/>
          </p:cNvSpPr>
          <p:nvPr>
            <p:ph type="subTitle" idx="6"/>
          </p:nvPr>
        </p:nvSpPr>
        <p:spPr>
          <a:xfrm>
            <a:off x="6414675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总结</a:t>
            </a:r>
            <a:r>
              <a:rPr lang="en-US" altLang="zh-CN" dirty="0" err="1"/>
              <a:t>TensorRT</a:t>
            </a:r>
            <a:r>
              <a:rPr lang="zh-CN" altLang="en-US" dirty="0"/>
              <a:t>的使用步骤以及注意点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706782"/>
            <a:ext cx="4896600" cy="289893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278851-97A4-4905-97F4-9809F4B442F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</a:t>
            </a:r>
            <a:r>
              <a:rPr lang="en-US" altLang="zh-CN" dirty="0" err="1">
                <a:solidFill>
                  <a:srgbClr val="3E516C"/>
                </a:solidFill>
                <a:latin typeface="Cabin Regular"/>
              </a:rPr>
              <a:t>GoogLeNet</a:t>
            </a:r>
            <a:endParaRPr lang="zh-CN" altLang="en-US" dirty="0">
              <a:solidFill>
                <a:srgbClr val="3E516C"/>
              </a:solidFill>
              <a:latin typeface="Cabin Regular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B22E365-14D1-44F2-B837-A8F9E014B728}"/>
              </a:ext>
            </a:extLst>
          </p:cNvPr>
          <p:cNvSpPr/>
          <p:nvPr/>
        </p:nvSpPr>
        <p:spPr>
          <a:xfrm rot="5400000">
            <a:off x="617402" y="2254772"/>
            <a:ext cx="761615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22B9A86-6D5C-4E28-A54C-BD63C625831A}"/>
              </a:ext>
            </a:extLst>
          </p:cNvPr>
          <p:cNvSpPr/>
          <p:nvPr/>
        </p:nvSpPr>
        <p:spPr>
          <a:xfrm rot="5400000">
            <a:off x="1798786" y="2197622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4ADC4D3-EE2C-47E2-AF74-2CAA6F2E6135}"/>
              </a:ext>
            </a:extLst>
          </p:cNvPr>
          <p:cNvSpPr/>
          <p:nvPr/>
        </p:nvSpPr>
        <p:spPr>
          <a:xfrm rot="5400000">
            <a:off x="3131636" y="2197623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929E915C-711A-4737-9560-E7CF18A2DEEC}"/>
              </a:ext>
            </a:extLst>
          </p:cNvPr>
          <p:cNvSpPr/>
          <p:nvPr/>
        </p:nvSpPr>
        <p:spPr>
          <a:xfrm rot="5400000">
            <a:off x="4422109" y="2197623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FA73B7D-0CF8-4B60-B569-2053D8604A0D}"/>
              </a:ext>
            </a:extLst>
          </p:cNvPr>
          <p:cNvSpPr/>
          <p:nvPr/>
        </p:nvSpPr>
        <p:spPr>
          <a:xfrm rot="5400000">
            <a:off x="1798786" y="2979378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C7FC052-59FD-4B75-BA55-6A08CF532156}"/>
              </a:ext>
            </a:extLst>
          </p:cNvPr>
          <p:cNvSpPr/>
          <p:nvPr/>
        </p:nvSpPr>
        <p:spPr>
          <a:xfrm rot="5400000">
            <a:off x="3131636" y="2979379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Google Shape;483;p40">
            <a:extLst>
              <a:ext uri="{FF2B5EF4-FFF2-40B4-BE49-F238E27FC236}">
                <a16:creationId xmlns:a16="http://schemas.microsoft.com/office/drawing/2014/main" id="{F40D050F-CC55-4E76-A9F8-0B6CF0CBA0B9}"/>
              </a:ext>
            </a:extLst>
          </p:cNvPr>
          <p:cNvSpPr txBox="1"/>
          <p:nvPr/>
        </p:nvSpPr>
        <p:spPr>
          <a:xfrm>
            <a:off x="6066823" y="2307000"/>
            <a:ext cx="2346927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把卷积、偏置和激活层合并成一个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CBR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结构，只占用一个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CUDA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核心</a:t>
            </a:r>
            <a:endParaRPr sz="1100" dirty="0">
              <a:solidFill>
                <a:srgbClr val="F8BC2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64824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F8BC28"/>
                </a:solidFill>
              </a:rPr>
              <a:t>层与张量融合 </a:t>
            </a:r>
            <a:r>
              <a:rPr lang="zh-CN" altLang="en-US" dirty="0"/>
              <a:t>可行性分析</a:t>
            </a:r>
            <a:endParaRPr dirty="0"/>
          </a:p>
        </p:txBody>
      </p:sp>
      <p:grpSp>
        <p:nvGrpSpPr>
          <p:cNvPr id="10" name="Google Shape;2176;p62">
            <a:extLst>
              <a:ext uri="{FF2B5EF4-FFF2-40B4-BE49-F238E27FC236}">
                <a16:creationId xmlns:a16="http://schemas.microsoft.com/office/drawing/2014/main" id="{6A5C904D-6FDA-4354-A75D-2022336163B9}"/>
              </a:ext>
            </a:extLst>
          </p:cNvPr>
          <p:cNvGrpSpPr/>
          <p:nvPr/>
        </p:nvGrpSpPr>
        <p:grpSpPr>
          <a:xfrm rot="5400000">
            <a:off x="5722749" y="2321162"/>
            <a:ext cx="2505955" cy="2118359"/>
            <a:chOff x="5808471" y="2138691"/>
            <a:chExt cx="909384" cy="712147"/>
          </a:xfrm>
        </p:grpSpPr>
        <p:sp>
          <p:nvSpPr>
            <p:cNvPr id="11" name="Google Shape;2177;p62">
              <a:extLst>
                <a:ext uri="{FF2B5EF4-FFF2-40B4-BE49-F238E27FC236}">
                  <a16:creationId xmlns:a16="http://schemas.microsoft.com/office/drawing/2014/main" id="{B58712A6-D523-4EC7-BE44-4A8664F2B500}"/>
                </a:ext>
              </a:extLst>
            </p:cNvPr>
            <p:cNvSpPr/>
            <p:nvPr/>
          </p:nvSpPr>
          <p:spPr>
            <a:xfrm>
              <a:off x="5808471" y="2288894"/>
              <a:ext cx="150794" cy="22691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 输入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2" name="Google Shape;2178;p62">
              <a:extLst>
                <a:ext uri="{FF2B5EF4-FFF2-40B4-BE49-F238E27FC236}">
                  <a16:creationId xmlns:a16="http://schemas.microsoft.com/office/drawing/2014/main" id="{59736169-BD9D-480C-9C0C-59A390379781}"/>
                </a:ext>
              </a:extLst>
            </p:cNvPr>
            <p:cNvSpPr/>
            <p:nvPr/>
          </p:nvSpPr>
          <p:spPr>
            <a:xfrm>
              <a:off x="6289124" y="2138691"/>
              <a:ext cx="147543" cy="37827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 CUDA</a:t>
              </a: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核心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3" name="Google Shape;2179;p62">
              <a:extLst>
                <a:ext uri="{FF2B5EF4-FFF2-40B4-BE49-F238E27FC236}">
                  <a16:creationId xmlns:a16="http://schemas.microsoft.com/office/drawing/2014/main" id="{E58CF649-3C09-4E4D-91DA-087C27A6406B}"/>
                </a:ext>
              </a:extLst>
            </p:cNvPr>
            <p:cNvSpPr/>
            <p:nvPr/>
          </p:nvSpPr>
          <p:spPr>
            <a:xfrm>
              <a:off x="6065129" y="2608216"/>
              <a:ext cx="155213" cy="242621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GPU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4" name="Google Shape;2180;p62">
              <a:extLst>
                <a:ext uri="{FF2B5EF4-FFF2-40B4-BE49-F238E27FC236}">
                  <a16:creationId xmlns:a16="http://schemas.microsoft.com/office/drawing/2014/main" id="{B3A1B2EC-6EF6-4678-911F-0B24469755D7}"/>
                </a:ext>
              </a:extLst>
            </p:cNvPr>
            <p:cNvSpPr/>
            <p:nvPr/>
          </p:nvSpPr>
          <p:spPr>
            <a:xfrm>
              <a:off x="6514374" y="2608216"/>
              <a:ext cx="155214" cy="242622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输出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5" name="Google Shape;2182;p62">
              <a:extLst>
                <a:ext uri="{FF2B5EF4-FFF2-40B4-BE49-F238E27FC236}">
                  <a16:creationId xmlns:a16="http://schemas.microsoft.com/office/drawing/2014/main" id="{EF625016-914F-4110-BFCC-B0CC89A8559D}"/>
                </a:ext>
              </a:extLst>
            </p:cNvPr>
            <p:cNvSpPr/>
            <p:nvPr/>
          </p:nvSpPr>
          <p:spPr>
            <a:xfrm>
              <a:off x="5808471" y="2556590"/>
              <a:ext cx="909384" cy="17839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E8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83;p62">
              <a:extLst>
                <a:ext uri="{FF2B5EF4-FFF2-40B4-BE49-F238E27FC236}">
                  <a16:creationId xmlns:a16="http://schemas.microsoft.com/office/drawing/2014/main" id="{CE8DC936-2FA2-40CD-A504-D67813AC7FD3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84;p62">
              <a:extLst>
                <a:ext uri="{FF2B5EF4-FFF2-40B4-BE49-F238E27FC236}">
                  <a16:creationId xmlns:a16="http://schemas.microsoft.com/office/drawing/2014/main" id="{5683746C-F4C2-4BA2-9E71-B2E20478A801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5;p62">
              <a:extLst>
                <a:ext uri="{FF2B5EF4-FFF2-40B4-BE49-F238E27FC236}">
                  <a16:creationId xmlns:a16="http://schemas.microsoft.com/office/drawing/2014/main" id="{0E655A37-FB54-49D2-8008-C01F1CDB61AD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6;p62">
              <a:extLst>
                <a:ext uri="{FF2B5EF4-FFF2-40B4-BE49-F238E27FC236}">
                  <a16:creationId xmlns:a16="http://schemas.microsoft.com/office/drawing/2014/main" id="{BCCF761A-1987-4983-A39F-3D2B531CA235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D83C64D-C63B-40EA-B5A2-53195F84A306}"/>
              </a:ext>
            </a:extLst>
          </p:cNvPr>
          <p:cNvSpPr/>
          <p:nvPr/>
        </p:nvSpPr>
        <p:spPr>
          <a:xfrm>
            <a:off x="6747104" y="2555494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调用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23EC261-F4AD-45B4-95A2-7F945C622746}"/>
              </a:ext>
            </a:extLst>
          </p:cNvPr>
          <p:cNvSpPr/>
          <p:nvPr/>
        </p:nvSpPr>
        <p:spPr>
          <a:xfrm>
            <a:off x="6224244" y="329799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启动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FD39D1-3542-4FA1-89CF-58D383A23040}"/>
              </a:ext>
            </a:extLst>
          </p:cNvPr>
          <p:cNvSpPr/>
          <p:nvPr/>
        </p:nvSpPr>
        <p:spPr>
          <a:xfrm>
            <a:off x="6747104" y="388660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计算</a:t>
            </a:r>
          </a:p>
        </p:txBody>
      </p:sp>
      <p:grpSp>
        <p:nvGrpSpPr>
          <p:cNvPr id="26" name="Google Shape;2493;p62">
            <a:extLst>
              <a:ext uri="{FF2B5EF4-FFF2-40B4-BE49-F238E27FC236}">
                <a16:creationId xmlns:a16="http://schemas.microsoft.com/office/drawing/2014/main" id="{4BF40E77-269F-4F82-A7B5-F813D3D644F5}"/>
              </a:ext>
            </a:extLst>
          </p:cNvPr>
          <p:cNvGrpSpPr/>
          <p:nvPr/>
        </p:nvGrpSpPr>
        <p:grpSpPr>
          <a:xfrm>
            <a:off x="6320394" y="818656"/>
            <a:ext cx="930226" cy="833839"/>
            <a:chOff x="2577764" y="2194918"/>
            <a:chExt cx="422855" cy="356269"/>
          </a:xfrm>
        </p:grpSpPr>
        <p:grpSp>
          <p:nvGrpSpPr>
            <p:cNvPr id="27" name="Google Shape;2494;p62">
              <a:extLst>
                <a:ext uri="{FF2B5EF4-FFF2-40B4-BE49-F238E27FC236}">
                  <a16:creationId xmlns:a16="http://schemas.microsoft.com/office/drawing/2014/main" id="{8D1452E5-0B11-4339-9B51-21118277F087}"/>
                </a:ext>
              </a:extLst>
            </p:cNvPr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37" name="Google Shape;2495;p62">
                <a:extLst>
                  <a:ext uri="{FF2B5EF4-FFF2-40B4-BE49-F238E27FC236}">
                    <a16:creationId xmlns:a16="http://schemas.microsoft.com/office/drawing/2014/main" id="{1DBD813B-8D44-40FA-BF1B-038B76AE1014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96;p62">
                <a:extLst>
                  <a:ext uri="{FF2B5EF4-FFF2-40B4-BE49-F238E27FC236}">
                    <a16:creationId xmlns:a16="http://schemas.microsoft.com/office/drawing/2014/main" id="{B7AF392C-AA3A-4E94-99F6-AC8B553E2E10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497;p62">
              <a:extLst>
                <a:ext uri="{FF2B5EF4-FFF2-40B4-BE49-F238E27FC236}">
                  <a16:creationId xmlns:a16="http://schemas.microsoft.com/office/drawing/2014/main" id="{3A86CC8E-6B85-4A9C-8831-37E2F6B2326C}"/>
                </a:ext>
              </a:extLst>
            </p:cNvPr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35" name="Google Shape;2498;p62">
                <a:extLst>
                  <a:ext uri="{FF2B5EF4-FFF2-40B4-BE49-F238E27FC236}">
                    <a16:creationId xmlns:a16="http://schemas.microsoft.com/office/drawing/2014/main" id="{B39A27AB-B31C-4F6A-A253-7D08B7DB59EF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RELU</a:t>
                </a:r>
                <a:endParaRPr dirty="0"/>
              </a:p>
            </p:txBody>
          </p:sp>
          <p:sp>
            <p:nvSpPr>
              <p:cNvPr id="36" name="Google Shape;2499;p62">
                <a:extLst>
                  <a:ext uri="{FF2B5EF4-FFF2-40B4-BE49-F238E27FC236}">
                    <a16:creationId xmlns:a16="http://schemas.microsoft.com/office/drawing/2014/main" id="{45940610-89ED-4EB5-B47E-4A6D8E4ED75F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500;p62">
              <a:extLst>
                <a:ext uri="{FF2B5EF4-FFF2-40B4-BE49-F238E27FC236}">
                  <a16:creationId xmlns:a16="http://schemas.microsoft.com/office/drawing/2014/main" id="{DE5EA632-C6BB-4D20-85B2-3B2B733FF7B5}"/>
                </a:ext>
              </a:extLst>
            </p:cNvPr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33" name="Google Shape;2501;p62">
                <a:extLst>
                  <a:ext uri="{FF2B5EF4-FFF2-40B4-BE49-F238E27FC236}">
                    <a16:creationId xmlns:a16="http://schemas.microsoft.com/office/drawing/2014/main" id="{466E7C1B-DFFF-44F3-8A9F-9BD7222E804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bias</a:t>
                </a:r>
                <a:endParaRPr dirty="0"/>
              </a:p>
            </p:txBody>
          </p:sp>
          <p:sp>
            <p:nvSpPr>
              <p:cNvPr id="34" name="Google Shape;2502;p62">
                <a:extLst>
                  <a:ext uri="{FF2B5EF4-FFF2-40B4-BE49-F238E27FC236}">
                    <a16:creationId xmlns:a16="http://schemas.microsoft.com/office/drawing/2014/main" id="{2E952FED-964B-4AED-9DBE-DF52C45FAA3D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503;p62">
              <a:extLst>
                <a:ext uri="{FF2B5EF4-FFF2-40B4-BE49-F238E27FC236}">
                  <a16:creationId xmlns:a16="http://schemas.microsoft.com/office/drawing/2014/main" id="{5D3B59A3-2BF5-4CE7-9D7C-9E8CA316B43D}"/>
                </a:ext>
              </a:extLst>
            </p:cNvPr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31" name="Google Shape;2504;p62">
                <a:extLst>
                  <a:ext uri="{FF2B5EF4-FFF2-40B4-BE49-F238E27FC236}">
                    <a16:creationId xmlns:a16="http://schemas.microsoft.com/office/drawing/2014/main" id="{30684A9E-C3EA-4B80-B3B3-B3BC58ADB9BD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dirty="0"/>
                  <a:t>conv</a:t>
                </a:r>
                <a:endParaRPr dirty="0"/>
              </a:p>
            </p:txBody>
          </p:sp>
          <p:sp>
            <p:nvSpPr>
              <p:cNvPr id="32" name="Google Shape;2505;p62">
                <a:extLst>
                  <a:ext uri="{FF2B5EF4-FFF2-40B4-BE49-F238E27FC236}">
                    <a16:creationId xmlns:a16="http://schemas.microsoft.com/office/drawing/2014/main" id="{2612E1F2-5A4C-4270-ADA5-BD3D0AAB38E9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F194A6F-5AFF-4466-A3F8-F36394005226}"/>
              </a:ext>
            </a:extLst>
          </p:cNvPr>
          <p:cNvCxnSpPr>
            <a:cxnSpLocks/>
          </p:cNvCxnSpPr>
          <p:nvPr/>
        </p:nvCxnSpPr>
        <p:spPr>
          <a:xfrm>
            <a:off x="6791820" y="4500259"/>
            <a:ext cx="15565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0195E34-FC57-4927-A865-57C2CAE0C561}"/>
              </a:ext>
            </a:extLst>
          </p:cNvPr>
          <p:cNvCxnSpPr>
            <a:cxnSpLocks/>
          </p:cNvCxnSpPr>
          <p:nvPr/>
        </p:nvCxnSpPr>
        <p:spPr>
          <a:xfrm>
            <a:off x="8348382" y="1137581"/>
            <a:ext cx="0" cy="33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E5A3187-3D82-4556-88D6-4131550D1E9D}"/>
              </a:ext>
            </a:extLst>
          </p:cNvPr>
          <p:cNvCxnSpPr>
            <a:cxnSpLocks/>
          </p:cNvCxnSpPr>
          <p:nvPr/>
        </p:nvCxnSpPr>
        <p:spPr>
          <a:xfrm flipV="1">
            <a:off x="7250621" y="1142903"/>
            <a:ext cx="1097761" cy="1431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C061778-1D52-42C2-9FCA-B42557D083F7}"/>
              </a:ext>
            </a:extLst>
          </p:cNvPr>
          <p:cNvCxnSpPr>
            <a:cxnSpLocks/>
          </p:cNvCxnSpPr>
          <p:nvPr/>
        </p:nvCxnSpPr>
        <p:spPr>
          <a:xfrm>
            <a:off x="6115050" y="2207909"/>
            <a:ext cx="62370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5B92B8C-668F-4053-9908-D47F8BC00ADB}"/>
              </a:ext>
            </a:extLst>
          </p:cNvPr>
          <p:cNvCxnSpPr>
            <a:cxnSpLocks/>
          </p:cNvCxnSpPr>
          <p:nvPr/>
        </p:nvCxnSpPr>
        <p:spPr>
          <a:xfrm>
            <a:off x="6115050" y="1034994"/>
            <a:ext cx="0" cy="1172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DEB00D5-A54A-4D0E-8CA8-FC98004A5DBD}"/>
              </a:ext>
            </a:extLst>
          </p:cNvPr>
          <p:cNvCxnSpPr>
            <a:cxnSpLocks/>
          </p:cNvCxnSpPr>
          <p:nvPr/>
        </p:nvCxnSpPr>
        <p:spPr>
          <a:xfrm flipV="1">
            <a:off x="6115050" y="1034994"/>
            <a:ext cx="226219" cy="2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346C63E-1859-4CD4-AC69-15DB736C9188}"/>
              </a:ext>
            </a:extLst>
          </p:cNvPr>
          <p:cNvSpPr/>
          <p:nvPr/>
        </p:nvSpPr>
        <p:spPr>
          <a:xfrm rot="5400000">
            <a:off x="6387017" y="663939"/>
            <a:ext cx="750390" cy="976813"/>
          </a:xfrm>
          <a:prstGeom prst="roundRect">
            <a:avLst/>
          </a:prstGeom>
          <a:solidFill>
            <a:srgbClr val="FCCC3B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2CAA579-B0BD-4A16-BACF-F5BBCCCB6D0E}"/>
              </a:ext>
            </a:extLst>
          </p:cNvPr>
          <p:cNvSpPr/>
          <p:nvPr/>
        </p:nvSpPr>
        <p:spPr>
          <a:xfrm>
            <a:off x="1713035" y="2077104"/>
            <a:ext cx="22933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999999"/>
                </a:solidFill>
                <a:latin typeface="Cabin"/>
              </a:rPr>
              <a:t>TensorRT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把三个网络层结合到一起</a:t>
            </a:r>
          </a:p>
        </p:txBody>
      </p:sp>
      <p:sp>
        <p:nvSpPr>
          <p:cNvPr id="47" name="Google Shape;2160;p62">
            <a:extLst>
              <a:ext uri="{FF2B5EF4-FFF2-40B4-BE49-F238E27FC236}">
                <a16:creationId xmlns:a16="http://schemas.microsoft.com/office/drawing/2014/main" id="{613C2D91-10CA-41C3-8138-9B9F64D5EC3E}"/>
              </a:ext>
            </a:extLst>
          </p:cNvPr>
          <p:cNvSpPr/>
          <p:nvPr/>
        </p:nvSpPr>
        <p:spPr>
          <a:xfrm>
            <a:off x="1641487" y="2111916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A0C221-CDD2-44F0-94ED-6E8216C5F4CD}"/>
              </a:ext>
            </a:extLst>
          </p:cNvPr>
          <p:cNvSpPr/>
          <p:nvPr/>
        </p:nvSpPr>
        <p:spPr>
          <a:xfrm>
            <a:off x="1715272" y="2651958"/>
            <a:ext cx="22933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数据进来直接计算，然后返给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CPU</a:t>
            </a:r>
            <a:endParaRPr lang="zh-CN" altLang="en-US" sz="1100" dirty="0">
              <a:solidFill>
                <a:srgbClr val="999999"/>
              </a:solidFill>
              <a:latin typeface="Cabin"/>
            </a:endParaRPr>
          </a:p>
        </p:txBody>
      </p:sp>
      <p:sp>
        <p:nvSpPr>
          <p:cNvPr id="49" name="Google Shape;2160;p62">
            <a:extLst>
              <a:ext uri="{FF2B5EF4-FFF2-40B4-BE49-F238E27FC236}">
                <a16:creationId xmlns:a16="http://schemas.microsoft.com/office/drawing/2014/main" id="{9F36B222-07FB-43EE-820F-F647036A12CE}"/>
              </a:ext>
            </a:extLst>
          </p:cNvPr>
          <p:cNvSpPr/>
          <p:nvPr/>
        </p:nvSpPr>
        <p:spPr>
          <a:xfrm>
            <a:off x="1643724" y="2686770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D221FCF-B6BF-460C-87FC-D7B6ACC07EE0}"/>
              </a:ext>
            </a:extLst>
          </p:cNvPr>
          <p:cNvSpPr/>
          <p:nvPr/>
        </p:nvSpPr>
        <p:spPr>
          <a:xfrm>
            <a:off x="1713034" y="3255922"/>
            <a:ext cx="278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一个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CBR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相当于减少了四次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CUDA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访问次数</a:t>
            </a:r>
          </a:p>
        </p:txBody>
      </p:sp>
      <p:sp>
        <p:nvSpPr>
          <p:cNvPr id="51" name="Google Shape;2160;p62">
            <a:extLst>
              <a:ext uri="{FF2B5EF4-FFF2-40B4-BE49-F238E27FC236}">
                <a16:creationId xmlns:a16="http://schemas.microsoft.com/office/drawing/2014/main" id="{9561F24F-A300-410A-8AA6-E44DE773773F}"/>
              </a:ext>
            </a:extLst>
          </p:cNvPr>
          <p:cNvSpPr/>
          <p:nvPr/>
        </p:nvSpPr>
        <p:spPr>
          <a:xfrm>
            <a:off x="1641487" y="3290734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180477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706782"/>
            <a:ext cx="4896600" cy="289893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278851-97A4-4905-97F4-9809F4B442F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</a:t>
            </a:r>
            <a:r>
              <a:rPr lang="en-US" altLang="zh-CN" dirty="0" err="1">
                <a:solidFill>
                  <a:srgbClr val="3E516C"/>
                </a:solidFill>
                <a:latin typeface="Cabin Regular"/>
              </a:rPr>
              <a:t>GoogLeNet</a:t>
            </a:r>
            <a:endParaRPr lang="zh-CN" altLang="en-US" dirty="0">
              <a:solidFill>
                <a:srgbClr val="3E516C"/>
              </a:solidFill>
              <a:latin typeface="Cabin Regular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B22E365-14D1-44F2-B837-A8F9E014B728}"/>
              </a:ext>
            </a:extLst>
          </p:cNvPr>
          <p:cNvSpPr/>
          <p:nvPr/>
        </p:nvSpPr>
        <p:spPr>
          <a:xfrm rot="5400000">
            <a:off x="617402" y="2254772"/>
            <a:ext cx="761615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FA73B7D-0CF8-4B60-B569-2053D8604A0D}"/>
              </a:ext>
            </a:extLst>
          </p:cNvPr>
          <p:cNvSpPr/>
          <p:nvPr/>
        </p:nvSpPr>
        <p:spPr>
          <a:xfrm rot="5400000">
            <a:off x="1798786" y="2979378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C7FC052-59FD-4B75-BA55-6A08CF532156}"/>
              </a:ext>
            </a:extLst>
          </p:cNvPr>
          <p:cNvSpPr/>
          <p:nvPr/>
        </p:nvSpPr>
        <p:spPr>
          <a:xfrm rot="5400000">
            <a:off x="3131636" y="2979379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Google Shape;483;p40">
            <a:extLst>
              <a:ext uri="{FF2B5EF4-FFF2-40B4-BE49-F238E27FC236}">
                <a16:creationId xmlns:a16="http://schemas.microsoft.com/office/drawing/2014/main" id="{631B3DD8-02D8-44B1-88F1-75843B55F773}"/>
              </a:ext>
            </a:extLst>
          </p:cNvPr>
          <p:cNvSpPr txBox="1"/>
          <p:nvPr/>
        </p:nvSpPr>
        <p:spPr>
          <a:xfrm>
            <a:off x="6219223" y="2459400"/>
            <a:ext cx="2346927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合并三个相连的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1×1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的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CBR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为一个大的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1×1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的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CBR</a:t>
            </a:r>
          </a:p>
        </p:txBody>
      </p:sp>
    </p:spTree>
    <p:extLst>
      <p:ext uri="{BB962C8B-B14F-4D97-AF65-F5344CB8AC3E}">
        <p14:creationId xmlns:p14="http://schemas.microsoft.com/office/powerpoint/2010/main" val="397647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7" y="1706782"/>
            <a:ext cx="4895153" cy="28989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0B969E-6A6C-49ED-B965-24F5497A96B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计算图优化：横向融合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01F4FE0-25AB-4822-B675-2AEB71AE3ACB}"/>
              </a:ext>
            </a:extLst>
          </p:cNvPr>
          <p:cNvSpPr/>
          <p:nvPr/>
        </p:nvSpPr>
        <p:spPr>
          <a:xfrm rot="5400000">
            <a:off x="1859784" y="1639972"/>
            <a:ext cx="805968" cy="38092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1007110-F7C6-4E50-9588-08429ABED115}"/>
              </a:ext>
            </a:extLst>
          </p:cNvPr>
          <p:cNvSpPr/>
          <p:nvPr/>
        </p:nvSpPr>
        <p:spPr>
          <a:xfrm rot="5400000">
            <a:off x="2327067" y="1620295"/>
            <a:ext cx="375063" cy="1138239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Google Shape;483;p40">
            <a:extLst>
              <a:ext uri="{FF2B5EF4-FFF2-40B4-BE49-F238E27FC236}">
                <a16:creationId xmlns:a16="http://schemas.microsoft.com/office/drawing/2014/main" id="{C909556F-1704-444B-9878-883A439CBC1A}"/>
              </a:ext>
            </a:extLst>
          </p:cNvPr>
          <p:cNvSpPr txBox="1"/>
          <p:nvPr/>
        </p:nvSpPr>
        <p:spPr>
          <a:xfrm>
            <a:off x="6219223" y="2459400"/>
            <a:ext cx="2346927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把结构相同，但是权值不同的层合并成一个更宽的层</a:t>
            </a:r>
          </a:p>
        </p:txBody>
      </p:sp>
    </p:spTree>
    <p:extLst>
      <p:ext uri="{BB962C8B-B14F-4D97-AF65-F5344CB8AC3E}">
        <p14:creationId xmlns:p14="http://schemas.microsoft.com/office/powerpoint/2010/main" val="668463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7" y="1706782"/>
            <a:ext cx="4895153" cy="289893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0B969E-6A6C-49ED-B965-24F5497A96B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计算图优化：横向融合</a:t>
            </a:r>
          </a:p>
        </p:txBody>
      </p:sp>
      <p:sp>
        <p:nvSpPr>
          <p:cNvPr id="11" name="Google Shape;483;p40">
            <a:extLst>
              <a:ext uri="{FF2B5EF4-FFF2-40B4-BE49-F238E27FC236}">
                <a16:creationId xmlns:a16="http://schemas.microsoft.com/office/drawing/2014/main" id="{71AB23D2-20AF-4600-9016-D0838D3F8259}"/>
              </a:ext>
            </a:extLst>
          </p:cNvPr>
          <p:cNvSpPr txBox="1"/>
          <p:nvPr/>
        </p:nvSpPr>
        <p:spPr>
          <a:xfrm>
            <a:off x="6219223" y="2459400"/>
            <a:ext cx="2346927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甚至</a:t>
            </a:r>
            <a:r>
              <a:rPr lang="en-US" altLang="zh-CN" sz="1100" dirty="0" err="1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Concat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也不需要，直接把数据送入下一层</a:t>
            </a:r>
          </a:p>
        </p:txBody>
      </p:sp>
    </p:spTree>
    <p:extLst>
      <p:ext uri="{BB962C8B-B14F-4D97-AF65-F5344CB8AC3E}">
        <p14:creationId xmlns:p14="http://schemas.microsoft.com/office/powerpoint/2010/main" val="1178290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br>
              <a:rPr lang="es" dirty="0"/>
            </a:br>
            <a:r>
              <a:rPr lang="zh-CN" altLang="en-US" b="1" dirty="0">
                <a:solidFill>
                  <a:srgbClr val="F8BC28"/>
                </a:solidFill>
              </a:rPr>
              <a:t>优化方式</a:t>
            </a:r>
            <a:r>
              <a:rPr lang="es" b="1" dirty="0">
                <a:solidFill>
                  <a:srgbClr val="F8BC28"/>
                </a:solidFill>
              </a:rPr>
              <a:t> </a:t>
            </a:r>
            <a:endParaRPr dirty="0"/>
          </a:p>
        </p:txBody>
      </p:sp>
      <p:grpSp>
        <p:nvGrpSpPr>
          <p:cNvPr id="12" name="Google Shape;2284;p62">
            <a:extLst>
              <a:ext uri="{FF2B5EF4-FFF2-40B4-BE49-F238E27FC236}">
                <a16:creationId xmlns:a16="http://schemas.microsoft.com/office/drawing/2014/main" id="{2A06CE98-92D1-4F70-86F4-EBB0BE86A9AF}"/>
              </a:ext>
            </a:extLst>
          </p:cNvPr>
          <p:cNvGrpSpPr/>
          <p:nvPr/>
        </p:nvGrpSpPr>
        <p:grpSpPr>
          <a:xfrm>
            <a:off x="2985587" y="1435461"/>
            <a:ext cx="1048600" cy="196490"/>
            <a:chOff x="4458420" y="5169625"/>
            <a:chExt cx="178850" cy="56275"/>
          </a:xfrm>
        </p:grpSpPr>
        <p:sp>
          <p:nvSpPr>
            <p:cNvPr id="13" name="Google Shape;2285;p62">
              <a:extLst>
                <a:ext uri="{FF2B5EF4-FFF2-40B4-BE49-F238E27FC236}">
                  <a16:creationId xmlns:a16="http://schemas.microsoft.com/office/drawing/2014/main" id="{86EFC667-483B-4869-A5C3-BA3FA08A13D9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6;p62">
              <a:extLst>
                <a:ext uri="{FF2B5EF4-FFF2-40B4-BE49-F238E27FC236}">
                  <a16:creationId xmlns:a16="http://schemas.microsoft.com/office/drawing/2014/main" id="{33EAD243-CA5E-40DB-B59C-1207A01FC3D4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7;p62">
              <a:extLst>
                <a:ext uri="{FF2B5EF4-FFF2-40B4-BE49-F238E27FC236}">
                  <a16:creationId xmlns:a16="http://schemas.microsoft.com/office/drawing/2014/main" id="{B8FC11FF-255D-44ED-8F11-A7C2D4C4D63A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8;p62">
              <a:extLst>
                <a:ext uri="{FF2B5EF4-FFF2-40B4-BE49-F238E27FC236}">
                  <a16:creationId xmlns:a16="http://schemas.microsoft.com/office/drawing/2014/main" id="{A0D9D8F6-0B92-4D70-97F3-F53CE36ABABD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D6A43E3-54E8-4A64-A071-6FFA979E2929}"/>
              </a:ext>
            </a:extLst>
          </p:cNvPr>
          <p:cNvSpPr/>
          <p:nvPr/>
        </p:nvSpPr>
        <p:spPr>
          <a:xfrm>
            <a:off x="2346381" y="1354952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FP32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69B2EDC-46EC-4EC8-8EDB-9D139567984B}"/>
              </a:ext>
            </a:extLst>
          </p:cNvPr>
          <p:cNvSpPr/>
          <p:nvPr/>
        </p:nvSpPr>
        <p:spPr>
          <a:xfrm>
            <a:off x="4268907" y="1345433"/>
            <a:ext cx="1624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FP16       INT8       INT4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6" name="Google Shape;2172;p62">
            <a:extLst>
              <a:ext uri="{FF2B5EF4-FFF2-40B4-BE49-F238E27FC236}">
                <a16:creationId xmlns:a16="http://schemas.microsoft.com/office/drawing/2014/main" id="{909AEED2-D992-4407-B2F2-B0D6262FDA20}"/>
              </a:ext>
            </a:extLst>
          </p:cNvPr>
          <p:cNvSpPr/>
          <p:nvPr/>
        </p:nvSpPr>
        <p:spPr>
          <a:xfrm rot="-5400000">
            <a:off x="1835948" y="131563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 1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53065F-F2A5-48D6-95E7-EEA1B3580ED8}"/>
              </a:ext>
            </a:extLst>
          </p:cNvPr>
          <p:cNvSpPr/>
          <p:nvPr/>
        </p:nvSpPr>
        <p:spPr>
          <a:xfrm>
            <a:off x="2346381" y="173124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转换数据速度非常快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5F8BF4-4A7A-4319-BE8B-2BDC09F4E4D7}"/>
              </a:ext>
            </a:extLst>
          </p:cNvPr>
          <p:cNvSpPr/>
          <p:nvPr/>
        </p:nvSpPr>
        <p:spPr>
          <a:xfrm>
            <a:off x="4268907" y="173124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模型体积更小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C48E38E-34FC-45EC-BFD6-A754848AFAA5}"/>
              </a:ext>
            </a:extLst>
          </p:cNvPr>
          <p:cNvSpPr/>
          <p:nvPr/>
        </p:nvSpPr>
        <p:spPr>
          <a:xfrm>
            <a:off x="5652825" y="173124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内存占用和延迟更低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67D062-49BD-4D9D-88EC-E2D257C0F31B}"/>
              </a:ext>
            </a:extLst>
          </p:cNvPr>
          <p:cNvSpPr/>
          <p:nvPr/>
        </p:nvSpPr>
        <p:spPr>
          <a:xfrm>
            <a:off x="3007025" y="1195778"/>
            <a:ext cx="863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误差≈噪声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968073-1644-4620-A413-1FA0F3148D47}"/>
              </a:ext>
            </a:extLst>
          </p:cNvPr>
          <p:cNvSpPr/>
          <p:nvPr/>
        </p:nvSpPr>
        <p:spPr>
          <a:xfrm>
            <a:off x="2346380" y="2157362"/>
            <a:ext cx="29145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融合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convolution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，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bias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和</a:t>
            </a:r>
            <a:r>
              <a:rPr lang="en-US" altLang="zh-CN" sz="1200" dirty="0" err="1">
                <a:solidFill>
                  <a:srgbClr val="999999"/>
                </a:solidFill>
                <a:latin typeface="Cabin"/>
                <a:sym typeface="Cabin"/>
              </a:rPr>
              <a:t>ReLU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 operations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5" name="Google Shape;2172;p62">
            <a:extLst>
              <a:ext uri="{FF2B5EF4-FFF2-40B4-BE49-F238E27FC236}">
                <a16:creationId xmlns:a16="http://schemas.microsoft.com/office/drawing/2014/main" id="{A96B823D-8301-4F02-9DB6-4C33B8F993FC}"/>
              </a:ext>
            </a:extLst>
          </p:cNvPr>
          <p:cNvSpPr/>
          <p:nvPr/>
        </p:nvSpPr>
        <p:spPr>
          <a:xfrm rot="-5400000">
            <a:off x="1835947" y="211804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2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62082E-AE52-4A98-AC49-497775E83B12}"/>
              </a:ext>
            </a:extLst>
          </p:cNvPr>
          <p:cNvSpPr/>
          <p:nvPr/>
        </p:nvSpPr>
        <p:spPr>
          <a:xfrm>
            <a:off x="2346380" y="2533659"/>
            <a:ext cx="3441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零碎数据整理到一起传输    减少传输次数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8C83004-11CD-493A-98B2-AF1DC475F460}"/>
              </a:ext>
            </a:extLst>
          </p:cNvPr>
          <p:cNvSpPr/>
          <p:nvPr/>
        </p:nvSpPr>
        <p:spPr>
          <a:xfrm>
            <a:off x="2340174" y="2950253"/>
            <a:ext cx="6724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聚合具有足够相似参数和相同源张量的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operations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，例如在</a:t>
            </a:r>
            <a:r>
              <a:rPr lang="en-US" altLang="zh-CN" sz="1200" dirty="0" err="1">
                <a:solidFill>
                  <a:srgbClr val="999999"/>
                </a:solidFill>
                <a:latin typeface="Cabin"/>
                <a:sym typeface="Cabin"/>
              </a:rPr>
              <a:t>GoogleNet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 v5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中初始模块中的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1*1 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的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CBR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34" name="Google Shape;2172;p62">
            <a:extLst>
              <a:ext uri="{FF2B5EF4-FFF2-40B4-BE49-F238E27FC236}">
                <a16:creationId xmlns:a16="http://schemas.microsoft.com/office/drawing/2014/main" id="{1A346BF8-505A-4256-82E7-8878E7CCD7E0}"/>
              </a:ext>
            </a:extLst>
          </p:cNvPr>
          <p:cNvSpPr/>
          <p:nvPr/>
        </p:nvSpPr>
        <p:spPr>
          <a:xfrm rot="-5400000">
            <a:off x="1829741" y="2910931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3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2FEA0B2-97FF-40DF-AC6F-8440C52FE56C}"/>
              </a:ext>
            </a:extLst>
          </p:cNvPr>
          <p:cNvSpPr/>
          <p:nvPr/>
        </p:nvSpPr>
        <p:spPr>
          <a:xfrm>
            <a:off x="2340174" y="3326550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横向优化计算图   减少数据访存次数 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DC1985E-6EE0-4C7B-979A-112DF6E4BD87}"/>
              </a:ext>
            </a:extLst>
          </p:cNvPr>
          <p:cNvSpPr/>
          <p:nvPr/>
        </p:nvSpPr>
        <p:spPr>
          <a:xfrm>
            <a:off x="2340174" y="3752663"/>
            <a:ext cx="43396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通过非拷贝方式将层输出定向到正确的最终地址来消除连接层</a:t>
            </a:r>
          </a:p>
        </p:txBody>
      </p:sp>
      <p:sp>
        <p:nvSpPr>
          <p:cNvPr id="40" name="Google Shape;2172;p62">
            <a:extLst>
              <a:ext uri="{FF2B5EF4-FFF2-40B4-BE49-F238E27FC236}">
                <a16:creationId xmlns:a16="http://schemas.microsoft.com/office/drawing/2014/main" id="{8F70F182-5486-4D49-8207-44413342B31F}"/>
              </a:ext>
            </a:extLst>
          </p:cNvPr>
          <p:cNvSpPr/>
          <p:nvPr/>
        </p:nvSpPr>
        <p:spPr>
          <a:xfrm rot="-5400000">
            <a:off x="1829741" y="3713341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4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00C078D-4BE7-4E54-94F2-71CDBF714932}"/>
              </a:ext>
            </a:extLst>
          </p:cNvPr>
          <p:cNvSpPr/>
          <p:nvPr/>
        </p:nvSpPr>
        <p:spPr>
          <a:xfrm>
            <a:off x="2340174" y="4128960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减少不必要计算    减少横向时间</a:t>
            </a:r>
          </a:p>
        </p:txBody>
      </p:sp>
    </p:spTree>
    <p:extLst>
      <p:ext uri="{BB962C8B-B14F-4D97-AF65-F5344CB8AC3E}">
        <p14:creationId xmlns:p14="http://schemas.microsoft.com/office/powerpoint/2010/main" val="66993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内核自动调整与动态张量显存</a:t>
            </a:r>
            <a:endParaRPr dirty="0"/>
          </a:p>
        </p:txBody>
      </p:sp>
      <p:sp>
        <p:nvSpPr>
          <p:cNvPr id="7" name="Google Shape;556;p41">
            <a:extLst>
              <a:ext uri="{FF2B5EF4-FFF2-40B4-BE49-F238E27FC236}">
                <a16:creationId xmlns:a16="http://schemas.microsoft.com/office/drawing/2014/main" id="{62808E46-E113-4CF5-B0DA-31F331354FDF}"/>
              </a:ext>
            </a:extLst>
          </p:cNvPr>
          <p:cNvSpPr txBox="1">
            <a:spLocks/>
          </p:cNvSpPr>
          <p:nvPr/>
        </p:nvSpPr>
        <p:spPr>
          <a:xfrm>
            <a:off x="1068100" y="1459988"/>
            <a:ext cx="22827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怎么调用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CUDA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核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557;p41">
            <a:extLst>
              <a:ext uri="{FF2B5EF4-FFF2-40B4-BE49-F238E27FC236}">
                <a16:creationId xmlns:a16="http://schemas.microsoft.com/office/drawing/2014/main" id="{17E12183-C951-4F63-BFCD-790E752E0FE5}"/>
              </a:ext>
            </a:extLst>
          </p:cNvPr>
          <p:cNvSpPr txBox="1">
            <a:spLocks/>
          </p:cNvSpPr>
          <p:nvPr/>
        </p:nvSpPr>
        <p:spPr>
          <a:xfrm>
            <a:off x="1068100" y="3798363"/>
            <a:ext cx="35040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每个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里边有多少个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block</a:t>
            </a:r>
            <a:b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dirty="0"/>
            </a:b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" name="Google Shape;558;p41">
            <a:extLst>
              <a:ext uri="{FF2B5EF4-FFF2-40B4-BE49-F238E27FC236}">
                <a16:creationId xmlns:a16="http://schemas.microsoft.com/office/drawing/2014/main" id="{C5E59D92-753E-40B7-919A-3A0576563C8D}"/>
              </a:ext>
            </a:extLst>
          </p:cNvPr>
          <p:cNvSpPr txBox="1">
            <a:spLocks/>
          </p:cNvSpPr>
          <p:nvPr/>
        </p:nvSpPr>
        <p:spPr>
          <a:xfrm>
            <a:off x="1068100" y="3018904"/>
            <a:ext cx="33744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每个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block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里边分配多少个线程</a:t>
            </a: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559;p41">
            <a:extLst>
              <a:ext uri="{FF2B5EF4-FFF2-40B4-BE49-F238E27FC236}">
                <a16:creationId xmlns:a16="http://schemas.microsoft.com/office/drawing/2014/main" id="{E49B19BD-811E-4E26-A1F1-D481CFA5127A}"/>
              </a:ext>
            </a:extLst>
          </p:cNvPr>
          <p:cNvSpPr txBox="1">
            <a:spLocks/>
          </p:cNvSpPr>
          <p:nvPr/>
        </p:nvSpPr>
        <p:spPr>
          <a:xfrm>
            <a:off x="1068100" y="2239446"/>
            <a:ext cx="27300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怎么分配</a:t>
            </a:r>
            <a:endParaRPr lang="en-US" dirty="0"/>
          </a:p>
          <a:p>
            <a:pPr>
              <a:buClr>
                <a:schemeClr val="dk1"/>
              </a:buClr>
              <a:buSzPts val="1100"/>
            </a:pPr>
            <a:br>
              <a:rPr lang="en-US" sz="1200" dirty="0"/>
            </a:br>
            <a:endParaRPr lang="en-US" sz="1200" dirty="0"/>
          </a:p>
        </p:txBody>
      </p:sp>
      <p:sp>
        <p:nvSpPr>
          <p:cNvPr id="11" name="Google Shape;560;p41">
            <a:extLst>
              <a:ext uri="{FF2B5EF4-FFF2-40B4-BE49-F238E27FC236}">
                <a16:creationId xmlns:a16="http://schemas.microsoft.com/office/drawing/2014/main" id="{BC977821-9FDD-4D12-AAC8-43C5B3E92CA3}"/>
              </a:ext>
            </a:extLst>
          </p:cNvPr>
          <p:cNvSpPr/>
          <p:nvPr/>
        </p:nvSpPr>
        <p:spPr>
          <a:xfrm rot="10800000">
            <a:off x="992404" y="16012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61;p41">
            <a:extLst>
              <a:ext uri="{FF2B5EF4-FFF2-40B4-BE49-F238E27FC236}">
                <a16:creationId xmlns:a16="http://schemas.microsoft.com/office/drawing/2014/main" id="{EA9E0F6E-B22F-4283-ADD1-12D4F9C11378}"/>
              </a:ext>
            </a:extLst>
          </p:cNvPr>
          <p:cNvSpPr/>
          <p:nvPr/>
        </p:nvSpPr>
        <p:spPr>
          <a:xfrm rot="10800000">
            <a:off x="992404" y="2387029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62;p41">
            <a:extLst>
              <a:ext uri="{FF2B5EF4-FFF2-40B4-BE49-F238E27FC236}">
                <a16:creationId xmlns:a16="http://schemas.microsoft.com/office/drawing/2014/main" id="{529F165F-A7C6-450B-890A-646F9A64A71F}"/>
              </a:ext>
            </a:extLst>
          </p:cNvPr>
          <p:cNvSpPr/>
          <p:nvPr/>
        </p:nvSpPr>
        <p:spPr>
          <a:xfrm rot="10800000">
            <a:off x="992404" y="317285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63;p41">
            <a:extLst>
              <a:ext uri="{FF2B5EF4-FFF2-40B4-BE49-F238E27FC236}">
                <a16:creationId xmlns:a16="http://schemas.microsoft.com/office/drawing/2014/main" id="{5C495627-DC4A-4927-A071-28E8D590A9F8}"/>
              </a:ext>
            </a:extLst>
          </p:cNvPr>
          <p:cNvSpPr/>
          <p:nvPr/>
        </p:nvSpPr>
        <p:spPr>
          <a:xfrm rot="10800000">
            <a:off x="992404" y="39396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71C6DE-4A8A-4C92-BEB6-B4FE7A15D7AF}"/>
              </a:ext>
            </a:extLst>
          </p:cNvPr>
          <p:cNvSpPr/>
          <p:nvPr/>
        </p:nvSpPr>
        <p:spPr>
          <a:xfrm>
            <a:off x="4306502" y="1717485"/>
            <a:ext cx="3769398" cy="1994585"/>
          </a:xfrm>
          <a:prstGeom prst="rect">
            <a:avLst/>
          </a:prstGeom>
          <a:ln>
            <a:solidFill>
              <a:srgbClr val="31425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8BC28"/>
                </a:solidFill>
                <a:latin typeface="Montserrat"/>
                <a:sym typeface="Montserrat"/>
              </a:rPr>
              <a:t>在每个</a:t>
            </a:r>
            <a:r>
              <a:rPr lang="en-US" altLang="zh-CN" dirty="0">
                <a:solidFill>
                  <a:srgbClr val="F8BC28"/>
                </a:solidFill>
                <a:latin typeface="Montserrat"/>
                <a:sym typeface="Montserrat"/>
              </a:rPr>
              <a:t>tensor</a:t>
            </a:r>
            <a:r>
              <a:rPr lang="zh-CN" altLang="en-US" dirty="0">
                <a:solidFill>
                  <a:srgbClr val="F8BC28"/>
                </a:solidFill>
                <a:latin typeface="Montserrat"/>
                <a:sym typeface="Montserrat"/>
              </a:rPr>
              <a:t>的使用期间，</a:t>
            </a:r>
            <a:r>
              <a:rPr lang="en-US" altLang="zh-CN" dirty="0" err="1">
                <a:solidFill>
                  <a:srgbClr val="F8BC28"/>
                </a:solidFill>
                <a:latin typeface="Montserrat"/>
                <a:sym typeface="Montserrat"/>
              </a:rPr>
              <a:t>TensorRT</a:t>
            </a:r>
            <a:r>
              <a:rPr lang="zh-CN" altLang="en-US" dirty="0">
                <a:solidFill>
                  <a:srgbClr val="F8BC28"/>
                </a:solidFill>
                <a:latin typeface="Montserrat"/>
                <a:sym typeface="Montserrat"/>
              </a:rPr>
              <a:t>会为其指定显存，避免显存重复申请，减少内存占用和提高重复使用效率</a:t>
            </a:r>
            <a:endParaRPr lang="en-US" altLang="zh-CN" dirty="0">
              <a:solidFill>
                <a:srgbClr val="F8BC28"/>
              </a:solidFill>
              <a:latin typeface="Montserrat"/>
              <a:sym typeface="Montserrat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F8BC28"/>
              </a:solidFill>
              <a:latin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F8BC28"/>
                </a:solidFill>
                <a:latin typeface="Montserrat"/>
                <a:sym typeface="Montserrat"/>
              </a:rPr>
              <a:t>TensorRT</a:t>
            </a:r>
            <a:r>
              <a:rPr lang="zh-CN" altLang="en-US" dirty="0">
                <a:solidFill>
                  <a:srgbClr val="F8BC28"/>
                </a:solidFill>
                <a:latin typeface="Montserrat"/>
                <a:sym typeface="Montserrat"/>
              </a:rPr>
              <a:t>里边调用了一些方法，以一个最合理的方式去调用、操作这些数据</a:t>
            </a:r>
          </a:p>
        </p:txBody>
      </p:sp>
    </p:spTree>
    <p:extLst>
      <p:ext uri="{BB962C8B-B14F-4D97-AF65-F5344CB8AC3E}">
        <p14:creationId xmlns:p14="http://schemas.microsoft.com/office/powerpoint/2010/main" val="131866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F8BC28"/>
                </a:solidFill>
              </a:rPr>
              <a:t>多流执行 </a:t>
            </a:r>
            <a:r>
              <a:rPr lang="zh-CN" altLang="en-US" dirty="0"/>
              <a:t>可行性分析</a:t>
            </a:r>
            <a:endParaRPr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2CAA579-B0BD-4A16-BACF-F5BBCCCB6D0E}"/>
              </a:ext>
            </a:extLst>
          </p:cNvPr>
          <p:cNvSpPr/>
          <p:nvPr/>
        </p:nvSpPr>
        <p:spPr>
          <a:xfrm>
            <a:off x="1713034" y="2077104"/>
            <a:ext cx="42395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数据传输之间很难消掉，硬件卡住的部分无法并行是并行计算难点</a:t>
            </a:r>
          </a:p>
          <a:p>
            <a:endParaRPr lang="zh-CN" altLang="en-US" sz="1100" dirty="0">
              <a:solidFill>
                <a:srgbClr val="999999"/>
              </a:solidFill>
              <a:latin typeface="Cabin"/>
            </a:endParaRPr>
          </a:p>
        </p:txBody>
      </p:sp>
      <p:sp>
        <p:nvSpPr>
          <p:cNvPr id="47" name="Google Shape;2160;p62">
            <a:extLst>
              <a:ext uri="{FF2B5EF4-FFF2-40B4-BE49-F238E27FC236}">
                <a16:creationId xmlns:a16="http://schemas.microsoft.com/office/drawing/2014/main" id="{613C2D91-10CA-41C3-8138-9B9F64D5EC3E}"/>
              </a:ext>
            </a:extLst>
          </p:cNvPr>
          <p:cNvSpPr/>
          <p:nvPr/>
        </p:nvSpPr>
        <p:spPr>
          <a:xfrm>
            <a:off x="1641487" y="2111916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A0C221-CDD2-44F0-94ED-6E8216C5F4CD}"/>
              </a:ext>
            </a:extLst>
          </p:cNvPr>
          <p:cNvSpPr/>
          <p:nvPr/>
        </p:nvSpPr>
        <p:spPr>
          <a:xfrm>
            <a:off x="1715272" y="2651958"/>
            <a:ext cx="40648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CUDA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多流执行把数据在传输过程中进行计算，隐藏了传输部分</a:t>
            </a:r>
          </a:p>
          <a:p>
            <a:endParaRPr lang="zh-CN" altLang="en-US" sz="1100" dirty="0">
              <a:solidFill>
                <a:srgbClr val="999999"/>
              </a:solidFill>
              <a:latin typeface="Cabin"/>
            </a:endParaRPr>
          </a:p>
        </p:txBody>
      </p:sp>
      <p:sp>
        <p:nvSpPr>
          <p:cNvPr id="49" name="Google Shape;2160;p62">
            <a:extLst>
              <a:ext uri="{FF2B5EF4-FFF2-40B4-BE49-F238E27FC236}">
                <a16:creationId xmlns:a16="http://schemas.microsoft.com/office/drawing/2014/main" id="{9F36B222-07FB-43EE-820F-F647036A12CE}"/>
              </a:ext>
            </a:extLst>
          </p:cNvPr>
          <p:cNvSpPr/>
          <p:nvPr/>
        </p:nvSpPr>
        <p:spPr>
          <a:xfrm>
            <a:off x="1643724" y="2686770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D221FCF-B6BF-460C-87FC-D7B6ACC07EE0}"/>
              </a:ext>
            </a:extLst>
          </p:cNvPr>
          <p:cNvSpPr/>
          <p:nvPr/>
        </p:nvSpPr>
        <p:spPr>
          <a:xfrm>
            <a:off x="1713033" y="3255922"/>
            <a:ext cx="423958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假设三个计算的时间是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3s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，两个计算是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2s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，那么把它分在两个流里边去执行，就可以节省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2s</a:t>
            </a:r>
          </a:p>
          <a:p>
            <a:endParaRPr lang="zh-CN" altLang="en-US" sz="1100" dirty="0">
              <a:solidFill>
                <a:srgbClr val="999999"/>
              </a:solidFill>
              <a:latin typeface="Cabin"/>
            </a:endParaRPr>
          </a:p>
        </p:txBody>
      </p:sp>
      <p:sp>
        <p:nvSpPr>
          <p:cNvPr id="51" name="Google Shape;2160;p62">
            <a:extLst>
              <a:ext uri="{FF2B5EF4-FFF2-40B4-BE49-F238E27FC236}">
                <a16:creationId xmlns:a16="http://schemas.microsoft.com/office/drawing/2014/main" id="{9561F24F-A300-410A-8AA6-E44DE773773F}"/>
              </a:ext>
            </a:extLst>
          </p:cNvPr>
          <p:cNvSpPr/>
          <p:nvPr/>
        </p:nvSpPr>
        <p:spPr>
          <a:xfrm>
            <a:off x="1641487" y="3290734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grpSp>
        <p:nvGrpSpPr>
          <p:cNvPr id="52" name="Google Shape;1394;p61">
            <a:extLst>
              <a:ext uri="{FF2B5EF4-FFF2-40B4-BE49-F238E27FC236}">
                <a16:creationId xmlns:a16="http://schemas.microsoft.com/office/drawing/2014/main" id="{60E924FE-1D77-47AB-8463-3281AD932756}"/>
              </a:ext>
            </a:extLst>
          </p:cNvPr>
          <p:cNvGrpSpPr/>
          <p:nvPr/>
        </p:nvGrpSpPr>
        <p:grpSpPr>
          <a:xfrm>
            <a:off x="6314114" y="1328153"/>
            <a:ext cx="1395332" cy="1358617"/>
            <a:chOff x="4820425" y="1329900"/>
            <a:chExt cx="70175" cy="70350"/>
          </a:xfrm>
        </p:grpSpPr>
        <p:sp>
          <p:nvSpPr>
            <p:cNvPr id="53" name="Google Shape;1395;p61">
              <a:extLst>
                <a:ext uri="{FF2B5EF4-FFF2-40B4-BE49-F238E27FC236}">
                  <a16:creationId xmlns:a16="http://schemas.microsoft.com/office/drawing/2014/main" id="{5D7F0E7D-47F7-4872-AF73-1D83A1F84528}"/>
                </a:ext>
              </a:extLst>
            </p:cNvPr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Proxima Nova Semibold"/>
                </a:rPr>
                <a:t>   </a:t>
              </a:r>
              <a:r>
                <a:rPr lang="en-US" sz="1000" dirty="0" err="1">
                  <a:solidFill>
                    <a:srgbClr val="FFFFFF"/>
                  </a:solidFill>
                  <a:latin typeface="Proxima Nova Semibold"/>
                </a:rPr>
                <a:t>cpu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  <p:sp>
          <p:nvSpPr>
            <p:cNvPr id="54" name="Google Shape;1396;p61">
              <a:extLst>
                <a:ext uri="{FF2B5EF4-FFF2-40B4-BE49-F238E27FC236}">
                  <a16:creationId xmlns:a16="http://schemas.microsoft.com/office/drawing/2014/main" id="{329E6168-CA9D-4C0E-B12E-433CBD1098FD}"/>
                </a:ext>
              </a:extLst>
            </p:cNvPr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DD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Proxima Nova Semibold"/>
                </a:rPr>
                <a:t>  bias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  <p:sp>
          <p:nvSpPr>
            <p:cNvPr id="55" name="Google Shape;1397;p61">
              <a:extLst>
                <a:ext uri="{FF2B5EF4-FFF2-40B4-BE49-F238E27FC236}">
                  <a16:creationId xmlns:a16="http://schemas.microsoft.com/office/drawing/2014/main" id="{EBD0DB45-D3C2-48DF-BFD4-A2E16C03B02A}"/>
                </a:ext>
              </a:extLst>
            </p:cNvPr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dirty="0">
                <a:solidFill>
                  <a:srgbClr val="FFFFFF"/>
                </a:solidFill>
                <a:latin typeface="Proxima Nova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Proxima Nova Semibold"/>
                </a:rPr>
                <a:t>conv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  <p:sp>
          <p:nvSpPr>
            <p:cNvPr id="56" name="Google Shape;1398;p61">
              <a:extLst>
                <a:ext uri="{FF2B5EF4-FFF2-40B4-BE49-F238E27FC236}">
                  <a16:creationId xmlns:a16="http://schemas.microsoft.com/office/drawing/2014/main" id="{F4B74A9C-3A3C-43F9-8E9C-165E49BF66DA}"/>
                </a:ext>
              </a:extLst>
            </p:cNvPr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Proxima Nova Semibold"/>
                </a:rPr>
                <a:t>    RELU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</p:grpSp>
      <p:grpSp>
        <p:nvGrpSpPr>
          <p:cNvPr id="57" name="Google Shape;1399;p61">
            <a:extLst>
              <a:ext uri="{FF2B5EF4-FFF2-40B4-BE49-F238E27FC236}">
                <a16:creationId xmlns:a16="http://schemas.microsoft.com/office/drawing/2014/main" id="{B75CA36D-00B9-4D1C-BA72-15ADDE21BF4C}"/>
              </a:ext>
            </a:extLst>
          </p:cNvPr>
          <p:cNvGrpSpPr/>
          <p:nvPr/>
        </p:nvGrpSpPr>
        <p:grpSpPr>
          <a:xfrm>
            <a:off x="6177912" y="2895584"/>
            <a:ext cx="1462935" cy="1302129"/>
            <a:chOff x="4903200" y="1331525"/>
            <a:chExt cx="73575" cy="67425"/>
          </a:xfrm>
        </p:grpSpPr>
        <p:sp>
          <p:nvSpPr>
            <p:cNvPr id="58" name="Google Shape;1400;p61">
              <a:extLst>
                <a:ext uri="{FF2B5EF4-FFF2-40B4-BE49-F238E27FC236}">
                  <a16:creationId xmlns:a16="http://schemas.microsoft.com/office/drawing/2014/main" id="{3109D446-46E0-43DE-A565-135C0C49032A}"/>
                </a:ext>
              </a:extLst>
            </p:cNvPr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Proxima Nova Semibold"/>
                </a:rPr>
                <a:t>     3s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  <p:sp>
          <p:nvSpPr>
            <p:cNvPr id="59" name="Google Shape;1401;p61">
              <a:extLst>
                <a:ext uri="{FF2B5EF4-FFF2-40B4-BE49-F238E27FC236}">
                  <a16:creationId xmlns:a16="http://schemas.microsoft.com/office/drawing/2014/main" id="{6EA2579A-CF6F-4615-8F25-A8EFDF5551C7}"/>
                </a:ext>
              </a:extLst>
            </p:cNvPr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00" dirty="0">
                  <a:solidFill>
                    <a:srgbClr val="FFFFFF"/>
                  </a:solidFill>
                  <a:latin typeface="Proxima Nova Semibold"/>
                </a:rPr>
                <a:t>        2s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</p:grpSp>
      <p:sp>
        <p:nvSpPr>
          <p:cNvPr id="60" name="Google Shape;1395;p61">
            <a:extLst>
              <a:ext uri="{FF2B5EF4-FFF2-40B4-BE49-F238E27FC236}">
                <a16:creationId xmlns:a16="http://schemas.microsoft.com/office/drawing/2014/main" id="{DDB666CD-796C-457E-A6FB-5FBCAADBF08F}"/>
              </a:ext>
            </a:extLst>
          </p:cNvPr>
          <p:cNvSpPr/>
          <p:nvPr/>
        </p:nvSpPr>
        <p:spPr>
          <a:xfrm>
            <a:off x="7193419" y="2952648"/>
            <a:ext cx="482768" cy="594000"/>
          </a:xfrm>
          <a:custGeom>
            <a:avLst/>
            <a:gdLst/>
            <a:ahLst/>
            <a:cxnLst/>
            <a:rect l="l" t="t" r="r" b="b"/>
            <a:pathLst>
              <a:path w="1105" h="1386" extrusionOk="0">
                <a:moveTo>
                  <a:pt x="1" y="1"/>
                </a:moveTo>
                <a:lnTo>
                  <a:pt x="1" y="491"/>
                </a:lnTo>
                <a:cubicBezTo>
                  <a:pt x="217" y="585"/>
                  <a:pt x="376" y="765"/>
                  <a:pt x="441" y="989"/>
                </a:cubicBezTo>
                <a:lnTo>
                  <a:pt x="275" y="989"/>
                </a:lnTo>
                <a:lnTo>
                  <a:pt x="679" y="1386"/>
                </a:lnTo>
                <a:lnTo>
                  <a:pt x="1104" y="989"/>
                </a:lnTo>
                <a:lnTo>
                  <a:pt x="917" y="989"/>
                </a:lnTo>
                <a:cubicBezTo>
                  <a:pt x="830" y="513"/>
                  <a:pt x="470" y="123"/>
                  <a:pt x="1" y="1"/>
                </a:cubicBez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Proxima Nova Semibold"/>
              </a:rPr>
              <a:t>  </a:t>
            </a:r>
            <a:r>
              <a:rPr lang="en-US" sz="1000" dirty="0" err="1">
                <a:solidFill>
                  <a:srgbClr val="FFFFFF"/>
                </a:solidFill>
                <a:latin typeface="Proxima Nova Semibold"/>
              </a:rPr>
              <a:t>cpu</a:t>
            </a:r>
            <a:endParaRPr sz="1000" dirty="0">
              <a:solidFill>
                <a:srgbClr val="FFFFFF"/>
              </a:solidFill>
              <a:latin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4143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5;p50">
            <a:extLst>
              <a:ext uri="{FF2B5EF4-FFF2-40B4-BE49-F238E27FC236}">
                <a16:creationId xmlns:a16="http://schemas.microsoft.com/office/drawing/2014/main" id="{F44644A6-BFC9-48A3-99BC-93646D60986B}"/>
              </a:ext>
            </a:extLst>
          </p:cNvPr>
          <p:cNvSpPr txBox="1">
            <a:spLocks/>
          </p:cNvSpPr>
          <p:nvPr/>
        </p:nvSpPr>
        <p:spPr>
          <a:xfrm>
            <a:off x="2137450" y="475400"/>
            <a:ext cx="4896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n-US" dirty="0"/>
              <a:t> </a:t>
            </a:r>
            <a:br>
              <a:rPr lang="en-US" dirty="0"/>
            </a:br>
            <a:r>
              <a:rPr lang="zh-CN" altLang="en-US" b="1" dirty="0">
                <a:solidFill>
                  <a:srgbClr val="F8BC28"/>
                </a:solidFill>
              </a:rPr>
              <a:t>优化原理 </a:t>
            </a:r>
            <a:endParaRPr lang="zh-CN" altLang="en-US" dirty="0"/>
          </a:p>
        </p:txBody>
      </p:sp>
      <p:grpSp>
        <p:nvGrpSpPr>
          <p:cNvPr id="4" name="Google Shape;1356;p60">
            <a:extLst>
              <a:ext uri="{FF2B5EF4-FFF2-40B4-BE49-F238E27FC236}">
                <a16:creationId xmlns:a16="http://schemas.microsoft.com/office/drawing/2014/main" id="{A7249E58-DB92-483B-ABC4-1F8182152C7A}"/>
              </a:ext>
            </a:extLst>
          </p:cNvPr>
          <p:cNvGrpSpPr/>
          <p:nvPr/>
        </p:nvGrpSpPr>
        <p:grpSpPr>
          <a:xfrm>
            <a:off x="1004062" y="2872898"/>
            <a:ext cx="7163375" cy="754200"/>
            <a:chOff x="983363" y="3498875"/>
            <a:chExt cx="7163375" cy="754200"/>
          </a:xfrm>
        </p:grpSpPr>
        <p:sp>
          <p:nvSpPr>
            <p:cNvPr id="7" name="Google Shape;1359;p60">
              <a:extLst>
                <a:ext uri="{FF2B5EF4-FFF2-40B4-BE49-F238E27FC236}">
                  <a16:creationId xmlns:a16="http://schemas.microsoft.com/office/drawing/2014/main" id="{C38AC6DB-2975-4154-B25D-EBC979956535}"/>
                </a:ext>
              </a:extLst>
            </p:cNvPr>
            <p:cNvSpPr/>
            <p:nvPr/>
          </p:nvSpPr>
          <p:spPr>
            <a:xfrm>
              <a:off x="4168827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CCC3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0;p60">
              <a:extLst>
                <a:ext uri="{FF2B5EF4-FFF2-40B4-BE49-F238E27FC236}">
                  <a16:creationId xmlns:a16="http://schemas.microsoft.com/office/drawing/2014/main" id="{5D41325A-A47C-4F4E-B5E1-37521601E582}"/>
                </a:ext>
              </a:extLst>
            </p:cNvPr>
            <p:cNvSpPr/>
            <p:nvPr/>
          </p:nvSpPr>
          <p:spPr>
            <a:xfrm>
              <a:off x="983363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31425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61;p60">
              <a:extLst>
                <a:ext uri="{FF2B5EF4-FFF2-40B4-BE49-F238E27FC236}">
                  <a16:creationId xmlns:a16="http://schemas.microsoft.com/office/drawing/2014/main" id="{AD40DAAB-9BDC-4D11-BFD2-277F4EE759E8}"/>
                </a:ext>
              </a:extLst>
            </p:cNvPr>
            <p:cNvSpPr txBox="1"/>
            <p:nvPr/>
          </p:nvSpPr>
          <p:spPr>
            <a:xfrm>
              <a:off x="983363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框架训练</a:t>
              </a:r>
              <a:endParaRPr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2" name="Google Shape;1364;p60">
              <a:extLst>
                <a:ext uri="{FF2B5EF4-FFF2-40B4-BE49-F238E27FC236}">
                  <a16:creationId xmlns:a16="http://schemas.microsoft.com/office/drawing/2014/main" id="{0822AC43-9A63-4777-AFDB-BA156957105A}"/>
                </a:ext>
              </a:extLst>
            </p:cNvPr>
            <p:cNvSpPr txBox="1"/>
            <p:nvPr/>
          </p:nvSpPr>
          <p:spPr>
            <a:xfrm>
              <a:off x="41688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00" dirty="0" err="1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TensorRT</a:t>
              </a:r>
              <a:endParaRPr lang="en-US" altLang="zh-CN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网络优化</a:t>
              </a:r>
              <a:endParaRPr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4" name="Google Shape;1366;p60">
              <a:extLst>
                <a:ext uri="{FF2B5EF4-FFF2-40B4-BE49-F238E27FC236}">
                  <a16:creationId xmlns:a16="http://schemas.microsoft.com/office/drawing/2014/main" id="{7B46340D-3786-4A81-8A4E-56FE3CAE4E90}"/>
                </a:ext>
              </a:extLst>
            </p:cNvPr>
            <p:cNvSpPr/>
            <p:nvPr/>
          </p:nvSpPr>
          <p:spPr>
            <a:xfrm>
              <a:off x="7355332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BFBDB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0;p60">
              <a:extLst>
                <a:ext uri="{FF2B5EF4-FFF2-40B4-BE49-F238E27FC236}">
                  <a16:creationId xmlns:a16="http://schemas.microsoft.com/office/drawing/2014/main" id="{842C5F7A-CFE6-49C2-A43A-C939C9BF10E1}"/>
                </a:ext>
              </a:extLst>
            </p:cNvPr>
            <p:cNvSpPr txBox="1"/>
            <p:nvPr/>
          </p:nvSpPr>
          <p:spPr>
            <a:xfrm>
              <a:off x="73553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引擎推理</a:t>
              </a:r>
              <a:endParaRPr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grpSp>
        <p:nvGrpSpPr>
          <p:cNvPr id="19" name="Google Shape;1356;p60">
            <a:extLst>
              <a:ext uri="{FF2B5EF4-FFF2-40B4-BE49-F238E27FC236}">
                <a16:creationId xmlns:a16="http://schemas.microsoft.com/office/drawing/2014/main" id="{398A00D4-6643-46D0-B8DB-C52E2BFFEA2D}"/>
              </a:ext>
            </a:extLst>
          </p:cNvPr>
          <p:cNvGrpSpPr/>
          <p:nvPr/>
        </p:nvGrpSpPr>
        <p:grpSpPr>
          <a:xfrm>
            <a:off x="989788" y="1935763"/>
            <a:ext cx="7163375" cy="754200"/>
            <a:chOff x="983363" y="3498875"/>
            <a:chExt cx="7163375" cy="754200"/>
          </a:xfrm>
        </p:grpSpPr>
        <p:sp>
          <p:nvSpPr>
            <p:cNvPr id="23" name="Google Shape;1360;p60">
              <a:extLst>
                <a:ext uri="{FF2B5EF4-FFF2-40B4-BE49-F238E27FC236}">
                  <a16:creationId xmlns:a16="http://schemas.microsoft.com/office/drawing/2014/main" id="{DD022432-8CEE-4812-AFBF-492A1F7380E8}"/>
                </a:ext>
              </a:extLst>
            </p:cNvPr>
            <p:cNvSpPr/>
            <p:nvPr/>
          </p:nvSpPr>
          <p:spPr>
            <a:xfrm>
              <a:off x="983363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31425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1;p60">
              <a:extLst>
                <a:ext uri="{FF2B5EF4-FFF2-40B4-BE49-F238E27FC236}">
                  <a16:creationId xmlns:a16="http://schemas.microsoft.com/office/drawing/2014/main" id="{75BB8EE5-4B79-4A8F-8A0C-8E90E1852E6C}"/>
                </a:ext>
              </a:extLst>
            </p:cNvPr>
            <p:cNvSpPr txBox="1"/>
            <p:nvPr/>
          </p:nvSpPr>
          <p:spPr>
            <a:xfrm>
              <a:off x="983363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框架训练</a:t>
              </a:r>
              <a:endParaRPr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29" name="Google Shape;1366;p60">
              <a:extLst>
                <a:ext uri="{FF2B5EF4-FFF2-40B4-BE49-F238E27FC236}">
                  <a16:creationId xmlns:a16="http://schemas.microsoft.com/office/drawing/2014/main" id="{4AB1E30C-7C10-4B11-B4B3-8AD957790C88}"/>
                </a:ext>
              </a:extLst>
            </p:cNvPr>
            <p:cNvSpPr/>
            <p:nvPr/>
          </p:nvSpPr>
          <p:spPr>
            <a:xfrm>
              <a:off x="7355332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EED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70;p60">
              <a:extLst>
                <a:ext uri="{FF2B5EF4-FFF2-40B4-BE49-F238E27FC236}">
                  <a16:creationId xmlns:a16="http://schemas.microsoft.com/office/drawing/2014/main" id="{F5020A11-941C-4969-AF43-BEF83CA14659}"/>
                </a:ext>
              </a:extLst>
            </p:cNvPr>
            <p:cNvSpPr txBox="1"/>
            <p:nvPr/>
          </p:nvSpPr>
          <p:spPr>
            <a:xfrm>
              <a:off x="73553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框架推理</a:t>
              </a:r>
              <a:endParaRPr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35" name="箭头: 燕尾形 34">
            <a:extLst>
              <a:ext uri="{FF2B5EF4-FFF2-40B4-BE49-F238E27FC236}">
                <a16:creationId xmlns:a16="http://schemas.microsoft.com/office/drawing/2014/main" id="{5C3E29F4-E76C-48E9-88A6-D50966B31052}"/>
              </a:ext>
            </a:extLst>
          </p:cNvPr>
          <p:cNvSpPr/>
          <p:nvPr/>
        </p:nvSpPr>
        <p:spPr>
          <a:xfrm>
            <a:off x="2372578" y="2215758"/>
            <a:ext cx="4661472" cy="97105"/>
          </a:xfrm>
          <a:prstGeom prst="notchedRightArrow">
            <a:avLst/>
          </a:prstGeom>
          <a:solidFill>
            <a:srgbClr val="869FB2"/>
          </a:solidFill>
          <a:ln>
            <a:solidFill>
              <a:srgbClr val="869F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燕尾形 35">
            <a:extLst>
              <a:ext uri="{FF2B5EF4-FFF2-40B4-BE49-F238E27FC236}">
                <a16:creationId xmlns:a16="http://schemas.microsoft.com/office/drawing/2014/main" id="{3E9CB698-7761-4669-A511-D1145DE0F7B3}"/>
              </a:ext>
            </a:extLst>
          </p:cNvPr>
          <p:cNvSpPr/>
          <p:nvPr/>
        </p:nvSpPr>
        <p:spPr>
          <a:xfrm>
            <a:off x="2386328" y="3201445"/>
            <a:ext cx="1521040" cy="97105"/>
          </a:xfrm>
          <a:prstGeom prst="notchedRightArrow">
            <a:avLst/>
          </a:prstGeom>
          <a:solidFill>
            <a:srgbClr val="869FB2"/>
          </a:solidFill>
          <a:ln>
            <a:solidFill>
              <a:srgbClr val="869F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燕尾形 36">
            <a:extLst>
              <a:ext uri="{FF2B5EF4-FFF2-40B4-BE49-F238E27FC236}">
                <a16:creationId xmlns:a16="http://schemas.microsoft.com/office/drawing/2014/main" id="{5DE9015E-B2CF-49B8-ABBD-D61406C08F0B}"/>
              </a:ext>
            </a:extLst>
          </p:cNvPr>
          <p:cNvSpPr/>
          <p:nvPr/>
        </p:nvSpPr>
        <p:spPr>
          <a:xfrm>
            <a:off x="5137817" y="3198637"/>
            <a:ext cx="1909983" cy="97104"/>
          </a:xfrm>
          <a:prstGeom prst="notchedRightArrow">
            <a:avLst/>
          </a:prstGeom>
          <a:solidFill>
            <a:srgbClr val="869FB2"/>
          </a:solidFill>
          <a:ln>
            <a:solidFill>
              <a:srgbClr val="869F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Google Shape;467;p39">
            <a:extLst>
              <a:ext uri="{FF2B5EF4-FFF2-40B4-BE49-F238E27FC236}">
                <a16:creationId xmlns:a16="http://schemas.microsoft.com/office/drawing/2014/main" id="{DBE611FF-8C54-411C-967E-B38330FB853B}"/>
              </a:ext>
            </a:extLst>
          </p:cNvPr>
          <p:cNvSpPr txBox="1"/>
          <p:nvPr/>
        </p:nvSpPr>
        <p:spPr>
          <a:xfrm>
            <a:off x="2372573" y="1563020"/>
            <a:ext cx="4661477" cy="62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一般在做推理的时候，比如拿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TensorFlow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框架训练出来一个模型，那么推理的时候就直接拿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TensorFlow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框架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Test</a:t>
            </a:r>
            <a:endParaRPr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39" name="Google Shape;467;p39">
            <a:extLst>
              <a:ext uri="{FF2B5EF4-FFF2-40B4-BE49-F238E27FC236}">
                <a16:creationId xmlns:a16="http://schemas.microsoft.com/office/drawing/2014/main" id="{318BDDAA-7EC8-48AC-855B-F237EBBEC849}"/>
              </a:ext>
            </a:extLst>
          </p:cNvPr>
          <p:cNvSpPr txBox="1"/>
          <p:nvPr/>
        </p:nvSpPr>
        <p:spPr>
          <a:xfrm>
            <a:off x="2372573" y="3627098"/>
            <a:ext cx="4661477" cy="62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训练好的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32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位的数据类型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FP32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的网络模型输入</a:t>
            </a:r>
            <a:r>
              <a:rPr lang="en-US" altLang="zh-CN" sz="1100" dirty="0" err="1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TensorRT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，然后</a:t>
            </a:r>
            <a:r>
              <a:rPr lang="en-US" altLang="zh-CN" sz="1100" dirty="0" err="1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TensorRT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做解析优化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,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输出推理引擎，在代码里直接调用这个引擎推理</a:t>
            </a:r>
            <a:endParaRPr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26558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144650" y="783575"/>
            <a:ext cx="8854800" cy="21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TensorRT</a:t>
            </a:r>
            <a:r>
              <a:rPr lang="en-US" dirty="0"/>
              <a:t> </a:t>
            </a:r>
            <a:r>
              <a:rPr lang="zh-CN" altLang="en-US" dirty="0"/>
              <a:t>工作流</a:t>
            </a:r>
            <a:endParaRPr dirty="0"/>
          </a:p>
        </p:txBody>
      </p:sp>
      <p:sp>
        <p:nvSpPr>
          <p:cNvPr id="430" name="Google Shape;430;p38"/>
          <p:cNvSpPr txBox="1">
            <a:spLocks noGrp="1"/>
          </p:cNvSpPr>
          <p:nvPr>
            <p:ph type="subTitle" idx="3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18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TensorRT</a:t>
            </a:r>
            <a:r>
              <a:rPr lang="zh-CN" altLang="en-US" dirty="0"/>
              <a:t>是</a:t>
            </a:r>
            <a:r>
              <a:rPr lang="en-US" dirty="0"/>
              <a:t>NVIDIA </a:t>
            </a:r>
            <a:r>
              <a:rPr lang="zh-CN" altLang="en-US" dirty="0"/>
              <a:t>推出的基于</a:t>
            </a:r>
            <a:r>
              <a:rPr lang="en-US" dirty="0"/>
              <a:t>CUDA</a:t>
            </a:r>
            <a:r>
              <a:rPr lang="zh-CN" altLang="en-US" dirty="0"/>
              <a:t>和</a:t>
            </a:r>
            <a:r>
              <a:rPr lang="en-US" dirty="0" err="1"/>
              <a:t>cudnn</a:t>
            </a:r>
            <a:r>
              <a:rPr lang="zh-CN" altLang="en-US" dirty="0"/>
              <a:t>的进行高性能推理（</a:t>
            </a:r>
            <a:r>
              <a:rPr lang="en-US" altLang="zh-CN" dirty="0"/>
              <a:t>Inference</a:t>
            </a:r>
            <a:r>
              <a:rPr lang="zh-CN" altLang="en-US" dirty="0"/>
              <a:t>）加速引擎</a:t>
            </a:r>
            <a:r>
              <a:rPr lang="es" sz="1400" dirty="0"/>
              <a:t>:</a:t>
            </a:r>
            <a:br>
              <a:rPr lang="es" sz="1400" dirty="0"/>
            </a:br>
            <a:endParaRPr sz="1400" dirty="0"/>
          </a:p>
          <a:p>
            <a:pPr lvl="0">
              <a:buChar char="●"/>
            </a:pPr>
            <a:r>
              <a:rPr lang="zh-CN" altLang="en-US" sz="1400" dirty="0"/>
              <a:t>曾用名：</a:t>
            </a:r>
            <a:r>
              <a:rPr lang="en-US" dirty="0"/>
              <a:t>GPU Inference </a:t>
            </a:r>
            <a:r>
              <a:rPr lang="en-US" dirty="0" err="1"/>
              <a:t>Engine（GIE</a:t>
            </a:r>
            <a:r>
              <a:rPr lang="en-US" dirty="0"/>
              <a:t>）</a:t>
            </a:r>
            <a:r>
              <a:rPr lang="es" sz="1400" dirty="0"/>
              <a:t> </a:t>
            </a:r>
            <a:endParaRPr sz="1400" dirty="0"/>
          </a:p>
          <a:p>
            <a:pPr lvl="0">
              <a:buChar char="●"/>
            </a:pPr>
            <a:r>
              <a:rPr lang="en-US" dirty="0"/>
              <a:t>Tensor</a:t>
            </a:r>
            <a:r>
              <a:rPr lang="zh-CN" altLang="en-US" dirty="0"/>
              <a:t>：表示数据流动以张量的形式</a:t>
            </a:r>
            <a:endParaRPr sz="1400" dirty="0"/>
          </a:p>
          <a:p>
            <a:pPr lvl="0">
              <a:buChar char="●"/>
            </a:pPr>
            <a:r>
              <a:rPr lang="en-US" dirty="0"/>
              <a:t>RT</a:t>
            </a:r>
            <a:r>
              <a:rPr lang="zh-CN" altLang="en-US" dirty="0"/>
              <a:t>：</a:t>
            </a:r>
            <a:r>
              <a:rPr lang="en-US" dirty="0"/>
              <a:t>Runtime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>
              <a:buNone/>
            </a:pPr>
            <a:r>
              <a:rPr lang="zh-CN" altLang="en-US" dirty="0"/>
              <a:t>目前</a:t>
            </a:r>
            <a:r>
              <a:rPr lang="en-US" dirty="0" err="1"/>
              <a:t>TensorRT</a:t>
            </a:r>
            <a:r>
              <a:rPr lang="zh-CN" altLang="en-US" dirty="0"/>
              <a:t>已经支持</a:t>
            </a:r>
            <a:r>
              <a:rPr lang="en-US" dirty="0"/>
              <a:t>Caffe、Caffe2、TensorFlow、MxNet、Pytorch</a:t>
            </a:r>
            <a:r>
              <a:rPr lang="zh-CN" altLang="en-US" dirty="0"/>
              <a:t>等主流深度学习库</a:t>
            </a:r>
            <a:endParaRPr sz="1400" dirty="0"/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E8A81A"/>
                </a:solidFill>
              </a:rPr>
              <a:t>T</a:t>
            </a:r>
            <a:r>
              <a:rPr lang="en-US" altLang="zh-CN" b="1" dirty="0" err="1">
                <a:solidFill>
                  <a:srgbClr val="E8A81A"/>
                </a:solidFill>
              </a:rPr>
              <a:t>ensorRT</a:t>
            </a:r>
            <a:r>
              <a:rPr lang="es" b="1" dirty="0">
                <a:solidFill>
                  <a:srgbClr val="E8A81A"/>
                </a:solidFill>
              </a:rPr>
              <a:t> </a:t>
            </a:r>
            <a:r>
              <a:rPr lang="zh-CN" altLang="en-US" dirty="0"/>
              <a:t>简介</a:t>
            </a:r>
            <a:endParaRPr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5;p50">
            <a:extLst>
              <a:ext uri="{FF2B5EF4-FFF2-40B4-BE49-F238E27FC236}">
                <a16:creationId xmlns:a16="http://schemas.microsoft.com/office/drawing/2014/main" id="{F44644A6-BFC9-48A3-99BC-93646D60986B}"/>
              </a:ext>
            </a:extLst>
          </p:cNvPr>
          <p:cNvSpPr txBox="1">
            <a:spLocks/>
          </p:cNvSpPr>
          <p:nvPr/>
        </p:nvSpPr>
        <p:spPr>
          <a:xfrm>
            <a:off x="2137450" y="475400"/>
            <a:ext cx="4896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n-US" dirty="0"/>
              <a:t> </a:t>
            </a:r>
            <a:br>
              <a:rPr lang="en-US" dirty="0"/>
            </a:br>
            <a:r>
              <a:rPr lang="zh-CN" altLang="en-US" b="1" dirty="0">
                <a:solidFill>
                  <a:srgbClr val="F8BC28"/>
                </a:solidFill>
              </a:rPr>
              <a:t>工作流 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6CE3A55-3942-41C8-ABC8-9B61E0CAE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88" y="1156064"/>
            <a:ext cx="7282832" cy="36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04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556;p41">
            <a:extLst>
              <a:ext uri="{FF2B5EF4-FFF2-40B4-BE49-F238E27FC236}">
                <a16:creationId xmlns:a16="http://schemas.microsoft.com/office/drawing/2014/main" id="{E37C03AC-4BF7-45AD-9481-659BBBC07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8099" y="1459988"/>
            <a:ext cx="7784588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网络定义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(Network Definition)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Aft>
                <a:spcPts val="1000"/>
              </a:spcAft>
              <a:buClr>
                <a:schemeClr val="dk1"/>
              </a:buClr>
              <a:buSzPts val="1100"/>
              <a:buNone/>
            </a:pPr>
            <a:r>
              <a:rPr lang="zh-CN" altLang="en-US" sz="1200" dirty="0"/>
              <a:t>网络定义接口提供指定网络定义的方法。可以指定输入输出张量，可以添加层，还有用于配置每种支持的层类型的接口。除了层类型（例如卷积层或循环层）之外，插件层类型还支持实现</a:t>
            </a:r>
            <a:r>
              <a:rPr lang="en-US" altLang="zh-CN" sz="1200" dirty="0" err="1"/>
              <a:t>TensorRT</a:t>
            </a:r>
            <a:r>
              <a:rPr lang="zh-CN" altLang="en-US" sz="1200" dirty="0"/>
              <a:t>本身并不支持的功能</a:t>
            </a:r>
            <a:endParaRPr sz="1200" dirty="0"/>
          </a:p>
        </p:txBody>
      </p:sp>
      <p:sp>
        <p:nvSpPr>
          <p:cNvPr id="37" name="Google Shape;557;p41">
            <a:extLst>
              <a:ext uri="{FF2B5EF4-FFF2-40B4-BE49-F238E27FC236}">
                <a16:creationId xmlns:a16="http://schemas.microsoft.com/office/drawing/2014/main" id="{701BBDEF-C390-408C-8B84-DE56A6950D77}"/>
              </a:ext>
            </a:extLst>
          </p:cNvPr>
          <p:cNvSpPr txBox="1">
            <a:spLocks/>
          </p:cNvSpPr>
          <p:nvPr/>
        </p:nvSpPr>
        <p:spPr>
          <a:xfrm>
            <a:off x="1068099" y="3798363"/>
            <a:ext cx="5494541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解析器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Parser)</a:t>
            </a:r>
            <a:b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zh-CN" altLang="en-US" sz="1200" dirty="0"/>
              <a:t>解析器用于导入经过训练的网络来创建网络定义</a:t>
            </a:r>
            <a:br>
              <a:rPr lang="en-US" dirty="0"/>
            </a:b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" name="Google Shape;558;p41">
            <a:extLst>
              <a:ext uri="{FF2B5EF4-FFF2-40B4-BE49-F238E27FC236}">
                <a16:creationId xmlns:a16="http://schemas.microsoft.com/office/drawing/2014/main" id="{C84BB123-BC88-4649-B35E-97D155D043CE}"/>
              </a:ext>
            </a:extLst>
          </p:cNvPr>
          <p:cNvSpPr txBox="1">
            <a:spLocks/>
          </p:cNvSpPr>
          <p:nvPr/>
        </p:nvSpPr>
        <p:spPr>
          <a:xfrm>
            <a:off x="1068100" y="3018904"/>
            <a:ext cx="778458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引擎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Engine)</a:t>
            </a: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indent="0"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200" dirty="0"/>
              <a:t>引擎接口允许应用程序执行推理，支持同步和异步支持、分析、枚举和查询绑定缓冲区信息，即引擎输入和输出。单个引擎可以具有多个执行上下文，允许一组训练参数用于同时执行多个批次</a:t>
            </a:r>
            <a:endParaRPr lang="en-US" sz="1200" dirty="0"/>
          </a:p>
        </p:txBody>
      </p:sp>
      <p:sp>
        <p:nvSpPr>
          <p:cNvPr id="39" name="Google Shape;559;p41">
            <a:extLst>
              <a:ext uri="{FF2B5EF4-FFF2-40B4-BE49-F238E27FC236}">
                <a16:creationId xmlns:a16="http://schemas.microsoft.com/office/drawing/2014/main" id="{819A90B6-7A81-4FB8-8B5B-F5CA9E5A5E7F}"/>
              </a:ext>
            </a:extLst>
          </p:cNvPr>
          <p:cNvSpPr txBox="1">
            <a:spLocks/>
          </p:cNvSpPr>
          <p:nvPr/>
        </p:nvSpPr>
        <p:spPr>
          <a:xfrm>
            <a:off x="1068099" y="2239446"/>
            <a:ext cx="7784587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生成器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Builder)</a:t>
            </a: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200" dirty="0"/>
              <a:t>生成器接口允许通过网络定义建立优化引擎。它允许应用程序指定最大批次大小、工作空间大小、最低可接受精度级别、自动调整的校准迭代次数，以及用于</a:t>
            </a:r>
            <a:r>
              <a:rPr lang="en-US" altLang="zh-CN" sz="1200" dirty="0"/>
              <a:t>INT8</a:t>
            </a:r>
            <a:r>
              <a:rPr lang="zh-CN" altLang="en-US" sz="1200" dirty="0"/>
              <a:t>量化的接口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0" name="Google Shape;560;p41">
            <a:extLst>
              <a:ext uri="{FF2B5EF4-FFF2-40B4-BE49-F238E27FC236}">
                <a16:creationId xmlns:a16="http://schemas.microsoft.com/office/drawing/2014/main" id="{076727CC-34B1-42A4-9A38-5C8C4B8386FB}"/>
              </a:ext>
            </a:extLst>
          </p:cNvPr>
          <p:cNvSpPr/>
          <p:nvPr/>
        </p:nvSpPr>
        <p:spPr>
          <a:xfrm rot="10800000">
            <a:off x="992404" y="16012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61;p41">
            <a:extLst>
              <a:ext uri="{FF2B5EF4-FFF2-40B4-BE49-F238E27FC236}">
                <a16:creationId xmlns:a16="http://schemas.microsoft.com/office/drawing/2014/main" id="{01723010-FD9C-4355-86F2-DB3ADDC2D170}"/>
              </a:ext>
            </a:extLst>
          </p:cNvPr>
          <p:cNvSpPr/>
          <p:nvPr/>
        </p:nvSpPr>
        <p:spPr>
          <a:xfrm rot="10800000">
            <a:off x="992404" y="2387029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62;p41">
            <a:extLst>
              <a:ext uri="{FF2B5EF4-FFF2-40B4-BE49-F238E27FC236}">
                <a16:creationId xmlns:a16="http://schemas.microsoft.com/office/drawing/2014/main" id="{044228A7-95DD-4B60-A56E-12C5653558C1}"/>
              </a:ext>
            </a:extLst>
          </p:cNvPr>
          <p:cNvSpPr/>
          <p:nvPr/>
        </p:nvSpPr>
        <p:spPr>
          <a:xfrm rot="10800000">
            <a:off x="992404" y="317285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63;p41">
            <a:extLst>
              <a:ext uri="{FF2B5EF4-FFF2-40B4-BE49-F238E27FC236}">
                <a16:creationId xmlns:a16="http://schemas.microsoft.com/office/drawing/2014/main" id="{2DEA07C0-0783-48C7-83E4-9FA6B017394E}"/>
              </a:ext>
            </a:extLst>
          </p:cNvPr>
          <p:cNvSpPr/>
          <p:nvPr/>
        </p:nvSpPr>
        <p:spPr>
          <a:xfrm rot="10800000">
            <a:off x="992404" y="39396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155;p50">
            <a:extLst>
              <a:ext uri="{FF2B5EF4-FFF2-40B4-BE49-F238E27FC236}">
                <a16:creationId xmlns:a16="http://schemas.microsoft.com/office/drawing/2014/main" id="{2B68D416-631A-420A-B662-2EF4775981CC}"/>
              </a:ext>
            </a:extLst>
          </p:cNvPr>
          <p:cNvSpPr txBox="1">
            <a:spLocks/>
          </p:cNvSpPr>
          <p:nvPr/>
        </p:nvSpPr>
        <p:spPr>
          <a:xfrm>
            <a:off x="2137450" y="475400"/>
            <a:ext cx="4896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n-US" dirty="0"/>
              <a:t> </a:t>
            </a:r>
            <a:br>
              <a:rPr lang="en-US" dirty="0"/>
            </a:br>
            <a:r>
              <a:rPr lang="zh-CN" altLang="en-US" b="1" dirty="0">
                <a:solidFill>
                  <a:srgbClr val="F8BC28"/>
                </a:solidFill>
              </a:rPr>
              <a:t>核心</a:t>
            </a:r>
            <a:r>
              <a:rPr lang="en-US" altLang="zh-CN" b="1" dirty="0">
                <a:solidFill>
                  <a:srgbClr val="F8BC28"/>
                </a:solidFill>
              </a:rPr>
              <a:t>API</a:t>
            </a:r>
            <a:r>
              <a:rPr lang="zh-CN" altLang="en-US" b="1" dirty="0">
                <a:solidFill>
                  <a:srgbClr val="F8BC28"/>
                </a:solidFill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22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5;p50">
            <a:extLst>
              <a:ext uri="{FF2B5EF4-FFF2-40B4-BE49-F238E27FC236}">
                <a16:creationId xmlns:a16="http://schemas.microsoft.com/office/drawing/2014/main" id="{13150DDB-69CB-4D95-A521-C4608C77D819}"/>
              </a:ext>
            </a:extLst>
          </p:cNvPr>
          <p:cNvSpPr txBox="1">
            <a:spLocks/>
          </p:cNvSpPr>
          <p:nvPr/>
        </p:nvSpPr>
        <p:spPr>
          <a:xfrm>
            <a:off x="2137450" y="475400"/>
            <a:ext cx="4896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n-US" dirty="0"/>
              <a:t> </a:t>
            </a:r>
            <a:br>
              <a:rPr lang="en-US" dirty="0"/>
            </a:br>
            <a:r>
              <a:rPr lang="zh-CN" altLang="en-US" b="1" dirty="0">
                <a:solidFill>
                  <a:srgbClr val="F8BC28"/>
                </a:solidFill>
              </a:rPr>
              <a:t>模型导入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24F653-D38D-4E41-8CF7-7BCF4187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3" y="1226209"/>
            <a:ext cx="8682754" cy="38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9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5;p50">
            <a:extLst>
              <a:ext uri="{FF2B5EF4-FFF2-40B4-BE49-F238E27FC236}">
                <a16:creationId xmlns:a16="http://schemas.microsoft.com/office/drawing/2014/main" id="{F44644A6-BFC9-48A3-99BC-93646D60986B}"/>
              </a:ext>
            </a:extLst>
          </p:cNvPr>
          <p:cNvSpPr txBox="1">
            <a:spLocks/>
          </p:cNvSpPr>
          <p:nvPr/>
        </p:nvSpPr>
        <p:spPr>
          <a:xfrm>
            <a:off x="2137450" y="475400"/>
            <a:ext cx="4896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n-US" dirty="0"/>
              <a:t> </a:t>
            </a:r>
            <a:br>
              <a:rPr lang="en-US" dirty="0"/>
            </a:br>
            <a:r>
              <a:rPr lang="zh-CN" altLang="en-US" dirty="0"/>
              <a:t>实际</a:t>
            </a:r>
            <a:r>
              <a:rPr lang="zh-CN" altLang="en-US" b="1" dirty="0">
                <a:solidFill>
                  <a:srgbClr val="F8BC28"/>
                </a:solidFill>
              </a:rPr>
              <a:t>工作步骤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DA56C0-BB39-4591-93D6-2A0F56BCF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0"/>
          <a:stretch/>
        </p:blipFill>
        <p:spPr>
          <a:xfrm>
            <a:off x="663547" y="1371211"/>
            <a:ext cx="4329239" cy="3365649"/>
          </a:xfrm>
          <a:prstGeom prst="rect">
            <a:avLst/>
          </a:prstGeom>
        </p:spPr>
      </p:pic>
      <p:sp>
        <p:nvSpPr>
          <p:cNvPr id="6" name="Google Shape;1631;p61">
            <a:extLst>
              <a:ext uri="{FF2B5EF4-FFF2-40B4-BE49-F238E27FC236}">
                <a16:creationId xmlns:a16="http://schemas.microsoft.com/office/drawing/2014/main" id="{B520787D-FFC2-4FBD-8D32-2E0A4AC81FD7}"/>
              </a:ext>
            </a:extLst>
          </p:cNvPr>
          <p:cNvSpPr/>
          <p:nvPr/>
        </p:nvSpPr>
        <p:spPr>
          <a:xfrm rot="10800000">
            <a:off x="5168312" y="1506410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67;p39">
            <a:extLst>
              <a:ext uri="{FF2B5EF4-FFF2-40B4-BE49-F238E27FC236}">
                <a16:creationId xmlns:a16="http://schemas.microsoft.com/office/drawing/2014/main" id="{DC2FE865-68D5-46E3-A221-B393E0EFDFAD}"/>
              </a:ext>
            </a:extLst>
          </p:cNvPr>
          <p:cNvSpPr txBox="1"/>
          <p:nvPr/>
        </p:nvSpPr>
        <p:spPr>
          <a:xfrm>
            <a:off x="5634757" y="1358684"/>
            <a:ext cx="2497739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将训练好的模型转换为</a:t>
            </a:r>
            <a:r>
              <a:rPr lang="en-US" altLang="zh-CN" sz="1100" dirty="0" err="1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TensorRT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形式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17" name="Google Shape;1631;p61">
            <a:extLst>
              <a:ext uri="{FF2B5EF4-FFF2-40B4-BE49-F238E27FC236}">
                <a16:creationId xmlns:a16="http://schemas.microsoft.com/office/drawing/2014/main" id="{D0304EB7-0F51-427F-A71A-E0EA2EB30FD0}"/>
              </a:ext>
            </a:extLst>
          </p:cNvPr>
          <p:cNvSpPr/>
          <p:nvPr/>
        </p:nvSpPr>
        <p:spPr>
          <a:xfrm rot="10800000">
            <a:off x="5168312" y="1861631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67;p39">
            <a:extLst>
              <a:ext uri="{FF2B5EF4-FFF2-40B4-BE49-F238E27FC236}">
                <a16:creationId xmlns:a16="http://schemas.microsoft.com/office/drawing/2014/main" id="{33C26E6B-941D-4E13-8035-D1120BB91625}"/>
              </a:ext>
            </a:extLst>
          </p:cNvPr>
          <p:cNvSpPr txBox="1"/>
          <p:nvPr/>
        </p:nvSpPr>
        <p:spPr>
          <a:xfrm>
            <a:off x="5634757" y="1713905"/>
            <a:ext cx="1162553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创建模型解析器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19" name="Google Shape;1631;p61">
            <a:extLst>
              <a:ext uri="{FF2B5EF4-FFF2-40B4-BE49-F238E27FC236}">
                <a16:creationId xmlns:a16="http://schemas.microsoft.com/office/drawing/2014/main" id="{EDA94DD0-9D51-44A0-BBA1-B8C2498999E6}"/>
              </a:ext>
            </a:extLst>
          </p:cNvPr>
          <p:cNvSpPr/>
          <p:nvPr/>
        </p:nvSpPr>
        <p:spPr>
          <a:xfrm rot="10800000">
            <a:off x="5168312" y="2171198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67;p39">
            <a:extLst>
              <a:ext uri="{FF2B5EF4-FFF2-40B4-BE49-F238E27FC236}">
                <a16:creationId xmlns:a16="http://schemas.microsoft.com/office/drawing/2014/main" id="{5222D99F-0805-4044-B3E5-5DB443F62D4D}"/>
              </a:ext>
            </a:extLst>
          </p:cNvPr>
          <p:cNvSpPr txBox="1"/>
          <p:nvPr/>
        </p:nvSpPr>
        <p:spPr>
          <a:xfrm>
            <a:off x="5634757" y="2023472"/>
            <a:ext cx="1494326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 Regular"/>
                <a:cs typeface="Cabin Regular"/>
                <a:sym typeface="Cabin"/>
              </a:rPr>
              <a:t>解析输入输出寄存器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22" name="Google Shape;1631;p61">
            <a:extLst>
              <a:ext uri="{FF2B5EF4-FFF2-40B4-BE49-F238E27FC236}">
                <a16:creationId xmlns:a16="http://schemas.microsoft.com/office/drawing/2014/main" id="{A99A02C4-7AB8-48A1-B2C5-3D975B16D539}"/>
              </a:ext>
            </a:extLst>
          </p:cNvPr>
          <p:cNvSpPr/>
          <p:nvPr/>
        </p:nvSpPr>
        <p:spPr>
          <a:xfrm rot="10800000">
            <a:off x="5168312" y="2526419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67;p39">
            <a:extLst>
              <a:ext uri="{FF2B5EF4-FFF2-40B4-BE49-F238E27FC236}">
                <a16:creationId xmlns:a16="http://schemas.microsoft.com/office/drawing/2014/main" id="{B65CE1A4-8447-4E20-B0A9-8ECA1A61BBA0}"/>
              </a:ext>
            </a:extLst>
          </p:cNvPr>
          <p:cNvSpPr txBox="1"/>
          <p:nvPr/>
        </p:nvSpPr>
        <p:spPr>
          <a:xfrm>
            <a:off x="5634756" y="2378693"/>
            <a:ext cx="1820079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 Regular"/>
                <a:cs typeface="Cabin Regular"/>
                <a:sym typeface="Cabin"/>
              </a:rPr>
              <a:t>优化模型并创建运行引擎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24" name="Google Shape;1631;p61">
            <a:extLst>
              <a:ext uri="{FF2B5EF4-FFF2-40B4-BE49-F238E27FC236}">
                <a16:creationId xmlns:a16="http://schemas.microsoft.com/office/drawing/2014/main" id="{CD002E0B-9EE7-4278-A46F-80A6B01601E0}"/>
              </a:ext>
            </a:extLst>
          </p:cNvPr>
          <p:cNvSpPr/>
          <p:nvPr/>
        </p:nvSpPr>
        <p:spPr>
          <a:xfrm rot="10800000">
            <a:off x="5168312" y="3546428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67;p39">
            <a:extLst>
              <a:ext uri="{FF2B5EF4-FFF2-40B4-BE49-F238E27FC236}">
                <a16:creationId xmlns:a16="http://schemas.microsoft.com/office/drawing/2014/main" id="{6CDD4796-24B4-4B36-8584-B05C25642EEE}"/>
              </a:ext>
            </a:extLst>
          </p:cNvPr>
          <p:cNvSpPr txBox="1"/>
          <p:nvPr/>
        </p:nvSpPr>
        <p:spPr>
          <a:xfrm>
            <a:off x="5634756" y="3398702"/>
            <a:ext cx="1820079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 Regular"/>
                <a:cs typeface="Cabin Regular"/>
                <a:sym typeface="Cabin"/>
              </a:rPr>
              <a:t>序列化优化的引擎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26" name="Google Shape;1631;p61">
            <a:extLst>
              <a:ext uri="{FF2B5EF4-FFF2-40B4-BE49-F238E27FC236}">
                <a16:creationId xmlns:a16="http://schemas.microsoft.com/office/drawing/2014/main" id="{FFA99D27-2095-40CE-85A8-AC3CDA210832}"/>
              </a:ext>
            </a:extLst>
          </p:cNvPr>
          <p:cNvSpPr/>
          <p:nvPr/>
        </p:nvSpPr>
        <p:spPr>
          <a:xfrm rot="10800000">
            <a:off x="5168312" y="4105238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67;p39">
            <a:extLst>
              <a:ext uri="{FF2B5EF4-FFF2-40B4-BE49-F238E27FC236}">
                <a16:creationId xmlns:a16="http://schemas.microsoft.com/office/drawing/2014/main" id="{465000AE-3B78-4782-96F8-E03050363B2F}"/>
              </a:ext>
            </a:extLst>
          </p:cNvPr>
          <p:cNvSpPr txBox="1"/>
          <p:nvPr/>
        </p:nvSpPr>
        <p:spPr>
          <a:xfrm>
            <a:off x="5634756" y="3957512"/>
            <a:ext cx="1820079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 Regular"/>
                <a:cs typeface="Cabin Regular"/>
                <a:sym typeface="Cabin"/>
              </a:rPr>
              <a:t>反序列化引擎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28" name="Google Shape;1631;p61">
            <a:extLst>
              <a:ext uri="{FF2B5EF4-FFF2-40B4-BE49-F238E27FC236}">
                <a16:creationId xmlns:a16="http://schemas.microsoft.com/office/drawing/2014/main" id="{91003F71-F54B-4AEC-A2F9-2A5CB7483C09}"/>
              </a:ext>
            </a:extLst>
          </p:cNvPr>
          <p:cNvSpPr/>
          <p:nvPr/>
        </p:nvSpPr>
        <p:spPr>
          <a:xfrm rot="10800000">
            <a:off x="5168311" y="4460459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67;p39">
            <a:extLst>
              <a:ext uri="{FF2B5EF4-FFF2-40B4-BE49-F238E27FC236}">
                <a16:creationId xmlns:a16="http://schemas.microsoft.com/office/drawing/2014/main" id="{DE8101B2-4BF9-4AE1-A0EC-9239BB38BA9D}"/>
              </a:ext>
            </a:extLst>
          </p:cNvPr>
          <p:cNvSpPr txBox="1"/>
          <p:nvPr/>
        </p:nvSpPr>
        <p:spPr>
          <a:xfrm>
            <a:off x="5634755" y="4312733"/>
            <a:ext cx="1820079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 Regular"/>
                <a:cs typeface="Cabin Regular"/>
                <a:sym typeface="Cabin"/>
              </a:rPr>
              <a:t>使用引擎推理图像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697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144650" y="783575"/>
            <a:ext cx="8854800" cy="21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TensorRT</a:t>
            </a:r>
            <a:r>
              <a:rPr lang="en-US" dirty="0"/>
              <a:t> </a:t>
            </a:r>
            <a:r>
              <a:rPr lang="zh-CN" altLang="en-US" dirty="0"/>
              <a:t>实际效果</a:t>
            </a:r>
            <a:endParaRPr dirty="0"/>
          </a:p>
        </p:txBody>
      </p:sp>
      <p:sp>
        <p:nvSpPr>
          <p:cNvPr id="430" name="Google Shape;430;p38"/>
          <p:cNvSpPr txBox="1">
            <a:spLocks noGrp="1"/>
          </p:cNvSpPr>
          <p:nvPr>
            <p:ph type="subTitle" idx="3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440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97D999C0-8655-4E2B-9FDF-A96413D3AB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19275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597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DC7E3067-FBC2-401B-8393-F860652E7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5670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3996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bella722.github.io/images/TensorRT%E6%88%90%E5%8A%9F%E6%B5%8B%E8%AF%95%E8%87%AA%E5%B7%B1%E7%9A%84%E6%95%B0%E6%8D%AE%E9%9B%86SSD%E6%A8%A1%E5%9E%8B%E5%9B%9B/1_res_2390.bmp">
            <a:extLst>
              <a:ext uri="{FF2B5EF4-FFF2-40B4-BE49-F238E27FC236}">
                <a16:creationId xmlns:a16="http://schemas.microsoft.com/office/drawing/2014/main" id="{92C79887-EBDF-4BB7-9156-1B469D708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35" y="619858"/>
            <a:ext cx="1767253" cy="176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bella722.github.io/images/TensorRT%E6%88%90%E5%8A%9F%E6%B5%8B%E8%AF%95%E8%87%AA%E5%B7%B1%E7%9A%84%E6%95%B0%E6%8D%AE%E9%9B%86SSD%E6%A8%A1%E5%9E%8B%E5%9B%9B/1_h_5.jpg">
            <a:extLst>
              <a:ext uri="{FF2B5EF4-FFF2-40B4-BE49-F238E27FC236}">
                <a16:creationId xmlns:a16="http://schemas.microsoft.com/office/drawing/2014/main" id="{F3154A78-1101-4BE4-8942-20350B08D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2" y="619858"/>
            <a:ext cx="1767253" cy="176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bella722.github.io/images/TensorRT%E6%88%90%E5%8A%9F%E6%B5%8B%E8%AF%95%E8%87%AA%E5%B7%B1%E7%9A%84%E6%95%B0%E6%8D%AE%E9%9B%86SSD%E6%A8%A1%E5%9E%8B%E5%9B%9B/1_f_5.jpg">
            <a:extLst>
              <a:ext uri="{FF2B5EF4-FFF2-40B4-BE49-F238E27FC236}">
                <a16:creationId xmlns:a16="http://schemas.microsoft.com/office/drawing/2014/main" id="{B81C8E8B-970E-4B71-A2DF-AE426788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49" y="619858"/>
            <a:ext cx="1767253" cy="176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56;p41">
            <a:extLst>
              <a:ext uri="{FF2B5EF4-FFF2-40B4-BE49-F238E27FC236}">
                <a16:creationId xmlns:a16="http://schemas.microsoft.com/office/drawing/2014/main" id="{8D80F5CD-C307-42DD-9B02-2DB4727CA112}"/>
              </a:ext>
            </a:extLst>
          </p:cNvPr>
          <p:cNvSpPr txBox="1">
            <a:spLocks/>
          </p:cNvSpPr>
          <p:nvPr/>
        </p:nvSpPr>
        <p:spPr>
          <a:xfrm>
            <a:off x="1050598" y="198291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lang="en-US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tensorrt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556;p41">
            <a:extLst>
              <a:ext uri="{FF2B5EF4-FFF2-40B4-BE49-F238E27FC236}">
                <a16:creationId xmlns:a16="http://schemas.microsoft.com/office/drawing/2014/main" id="{16720DF1-88B1-4A85-A733-856C0DD4EA24}"/>
              </a:ext>
            </a:extLst>
          </p:cNvPr>
          <p:cNvSpPr txBox="1">
            <a:spLocks/>
          </p:cNvSpPr>
          <p:nvPr/>
        </p:nvSpPr>
        <p:spPr>
          <a:xfrm>
            <a:off x="4273020" y="198291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FP16</a:t>
            </a:r>
          </a:p>
        </p:txBody>
      </p:sp>
      <p:sp>
        <p:nvSpPr>
          <p:cNvPr id="11" name="Google Shape;556;p41">
            <a:extLst>
              <a:ext uri="{FF2B5EF4-FFF2-40B4-BE49-F238E27FC236}">
                <a16:creationId xmlns:a16="http://schemas.microsoft.com/office/drawing/2014/main" id="{EEEA6E01-387A-4590-9CAD-8093A9D10380}"/>
              </a:ext>
            </a:extLst>
          </p:cNvPr>
          <p:cNvSpPr txBox="1">
            <a:spLocks/>
          </p:cNvSpPr>
          <p:nvPr/>
        </p:nvSpPr>
        <p:spPr>
          <a:xfrm>
            <a:off x="7203054" y="198291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FP32</a:t>
            </a:r>
          </a:p>
        </p:txBody>
      </p:sp>
      <p:pic>
        <p:nvPicPr>
          <p:cNvPr id="4106" name="Picture 10" descr="https://bella722.github.io/images/TensorRT%E6%88%90%E5%8A%9F%E6%B5%8B%E8%AF%95%E8%87%AA%E5%B7%B1%E7%9A%84%E6%95%B0%E6%8D%AE%E9%9B%86SSD%E6%A8%A1%E5%9E%8B%E5%9B%9B/2_res_2387-1602234745418.bmp">
            <a:extLst>
              <a:ext uri="{FF2B5EF4-FFF2-40B4-BE49-F238E27FC236}">
                <a16:creationId xmlns:a16="http://schemas.microsoft.com/office/drawing/2014/main" id="{FE64C2D4-E885-4F2E-B2DA-F65CDC92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35" y="2853104"/>
            <a:ext cx="1767253" cy="176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56;p41">
            <a:extLst>
              <a:ext uri="{FF2B5EF4-FFF2-40B4-BE49-F238E27FC236}">
                <a16:creationId xmlns:a16="http://schemas.microsoft.com/office/drawing/2014/main" id="{7AA06691-D9B6-4978-9189-F762EAD8D404}"/>
              </a:ext>
            </a:extLst>
          </p:cNvPr>
          <p:cNvSpPr txBox="1">
            <a:spLocks/>
          </p:cNvSpPr>
          <p:nvPr/>
        </p:nvSpPr>
        <p:spPr>
          <a:xfrm>
            <a:off x="1050598" y="2348012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21.9ms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556;p41">
            <a:extLst>
              <a:ext uri="{FF2B5EF4-FFF2-40B4-BE49-F238E27FC236}">
                <a16:creationId xmlns:a16="http://schemas.microsoft.com/office/drawing/2014/main" id="{A8713966-BE62-4FCA-A1EE-3DDFD46E7183}"/>
              </a:ext>
            </a:extLst>
          </p:cNvPr>
          <p:cNvSpPr txBox="1">
            <a:spLocks/>
          </p:cNvSpPr>
          <p:nvPr/>
        </p:nvSpPr>
        <p:spPr>
          <a:xfrm>
            <a:off x="4273020" y="2348012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16" name="Google Shape;556;p41">
            <a:extLst>
              <a:ext uri="{FF2B5EF4-FFF2-40B4-BE49-F238E27FC236}">
                <a16:creationId xmlns:a16="http://schemas.microsoft.com/office/drawing/2014/main" id="{E3474887-ED41-4BA6-9EC8-BC5621D9DBB6}"/>
              </a:ext>
            </a:extLst>
          </p:cNvPr>
          <p:cNvSpPr txBox="1">
            <a:spLocks/>
          </p:cNvSpPr>
          <p:nvPr/>
        </p:nvSpPr>
        <p:spPr>
          <a:xfrm>
            <a:off x="7203054" y="2348012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pic>
        <p:nvPicPr>
          <p:cNvPr id="4108" name="Picture 12" descr="https://bella722.github.io/images/TensorRT%E6%88%90%E5%8A%9F%E6%B5%8B%E8%AF%95%E8%87%AA%E5%B7%B1%E7%9A%84%E6%95%B0%E6%8D%AE%E9%9B%86SSD%E6%A8%A1%E5%9E%8B%E5%9B%9B/2_h_7.jpg">
            <a:extLst>
              <a:ext uri="{FF2B5EF4-FFF2-40B4-BE49-F238E27FC236}">
                <a16:creationId xmlns:a16="http://schemas.microsoft.com/office/drawing/2014/main" id="{3F730FD5-36DC-4450-8A11-0E1A6A73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46" y="2853104"/>
            <a:ext cx="1765099" cy="176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bella722.github.io/images/TensorRT%E6%88%90%E5%8A%9F%E6%B5%8B%E8%AF%95%E8%87%AA%E5%B7%B1%E7%9A%84%E6%95%B0%E6%8D%AE%E9%9B%86SSD%E6%A8%A1%E5%9E%8B%E5%9B%9B/2_f_5.jpg">
            <a:extLst>
              <a:ext uri="{FF2B5EF4-FFF2-40B4-BE49-F238E27FC236}">
                <a16:creationId xmlns:a16="http://schemas.microsoft.com/office/drawing/2014/main" id="{24FDC7D6-A046-4D12-ADF2-EBC8C37FF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49" y="2853104"/>
            <a:ext cx="1765099" cy="176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56;p41">
            <a:extLst>
              <a:ext uri="{FF2B5EF4-FFF2-40B4-BE49-F238E27FC236}">
                <a16:creationId xmlns:a16="http://schemas.microsoft.com/office/drawing/2014/main" id="{0AB8E09F-DDA6-40A3-83A2-098BB6F91604}"/>
              </a:ext>
            </a:extLst>
          </p:cNvPr>
          <p:cNvSpPr txBox="1">
            <a:spLocks/>
          </p:cNvSpPr>
          <p:nvPr/>
        </p:nvSpPr>
        <p:spPr>
          <a:xfrm>
            <a:off x="1050598" y="4584189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21.87ms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556;p41">
            <a:extLst>
              <a:ext uri="{FF2B5EF4-FFF2-40B4-BE49-F238E27FC236}">
                <a16:creationId xmlns:a16="http://schemas.microsoft.com/office/drawing/2014/main" id="{242E5AFB-FB98-4370-B89F-6A8111A9848A}"/>
              </a:ext>
            </a:extLst>
          </p:cNvPr>
          <p:cNvSpPr txBox="1">
            <a:spLocks/>
          </p:cNvSpPr>
          <p:nvPr/>
        </p:nvSpPr>
        <p:spPr>
          <a:xfrm>
            <a:off x="4273020" y="4584189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7ms</a:t>
            </a:r>
          </a:p>
        </p:txBody>
      </p:sp>
      <p:sp>
        <p:nvSpPr>
          <p:cNvPr id="21" name="Google Shape;556;p41">
            <a:extLst>
              <a:ext uri="{FF2B5EF4-FFF2-40B4-BE49-F238E27FC236}">
                <a16:creationId xmlns:a16="http://schemas.microsoft.com/office/drawing/2014/main" id="{0AEF08D4-6423-4F6D-B6E7-7AD85E764185}"/>
              </a:ext>
            </a:extLst>
          </p:cNvPr>
          <p:cNvSpPr txBox="1">
            <a:spLocks/>
          </p:cNvSpPr>
          <p:nvPr/>
        </p:nvSpPr>
        <p:spPr>
          <a:xfrm>
            <a:off x="7203054" y="4584189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</p:spTree>
    <p:extLst>
      <p:ext uri="{BB962C8B-B14F-4D97-AF65-F5344CB8AC3E}">
        <p14:creationId xmlns:p14="http://schemas.microsoft.com/office/powerpoint/2010/main" val="3627999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56;p41">
            <a:extLst>
              <a:ext uri="{FF2B5EF4-FFF2-40B4-BE49-F238E27FC236}">
                <a16:creationId xmlns:a16="http://schemas.microsoft.com/office/drawing/2014/main" id="{8D80F5CD-C307-42DD-9B02-2DB4727CA112}"/>
              </a:ext>
            </a:extLst>
          </p:cNvPr>
          <p:cNvSpPr txBox="1">
            <a:spLocks/>
          </p:cNvSpPr>
          <p:nvPr/>
        </p:nvSpPr>
        <p:spPr>
          <a:xfrm>
            <a:off x="1050598" y="198291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lang="en-US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tensorrt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556;p41">
            <a:extLst>
              <a:ext uri="{FF2B5EF4-FFF2-40B4-BE49-F238E27FC236}">
                <a16:creationId xmlns:a16="http://schemas.microsoft.com/office/drawing/2014/main" id="{16720DF1-88B1-4A85-A733-856C0DD4EA24}"/>
              </a:ext>
            </a:extLst>
          </p:cNvPr>
          <p:cNvSpPr txBox="1">
            <a:spLocks/>
          </p:cNvSpPr>
          <p:nvPr/>
        </p:nvSpPr>
        <p:spPr>
          <a:xfrm>
            <a:off x="4273020" y="198291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FP16</a:t>
            </a:r>
          </a:p>
        </p:txBody>
      </p:sp>
      <p:sp>
        <p:nvSpPr>
          <p:cNvPr id="11" name="Google Shape;556;p41">
            <a:extLst>
              <a:ext uri="{FF2B5EF4-FFF2-40B4-BE49-F238E27FC236}">
                <a16:creationId xmlns:a16="http://schemas.microsoft.com/office/drawing/2014/main" id="{EEEA6E01-387A-4590-9CAD-8093A9D10380}"/>
              </a:ext>
            </a:extLst>
          </p:cNvPr>
          <p:cNvSpPr txBox="1">
            <a:spLocks/>
          </p:cNvSpPr>
          <p:nvPr/>
        </p:nvSpPr>
        <p:spPr>
          <a:xfrm>
            <a:off x="7203054" y="198291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FP32</a:t>
            </a:r>
          </a:p>
        </p:txBody>
      </p:sp>
      <p:sp>
        <p:nvSpPr>
          <p:cNvPr id="14" name="Google Shape;556;p41">
            <a:extLst>
              <a:ext uri="{FF2B5EF4-FFF2-40B4-BE49-F238E27FC236}">
                <a16:creationId xmlns:a16="http://schemas.microsoft.com/office/drawing/2014/main" id="{7AA06691-D9B6-4978-9189-F762EAD8D404}"/>
              </a:ext>
            </a:extLst>
          </p:cNvPr>
          <p:cNvSpPr txBox="1">
            <a:spLocks/>
          </p:cNvSpPr>
          <p:nvPr/>
        </p:nvSpPr>
        <p:spPr>
          <a:xfrm>
            <a:off x="1050598" y="2348012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21.86ms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556;p41">
            <a:extLst>
              <a:ext uri="{FF2B5EF4-FFF2-40B4-BE49-F238E27FC236}">
                <a16:creationId xmlns:a16="http://schemas.microsoft.com/office/drawing/2014/main" id="{A8713966-BE62-4FCA-A1EE-3DDFD46E7183}"/>
              </a:ext>
            </a:extLst>
          </p:cNvPr>
          <p:cNvSpPr txBox="1">
            <a:spLocks/>
          </p:cNvSpPr>
          <p:nvPr/>
        </p:nvSpPr>
        <p:spPr>
          <a:xfrm>
            <a:off x="4273020" y="2348012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6ms</a:t>
            </a:r>
          </a:p>
        </p:txBody>
      </p:sp>
      <p:sp>
        <p:nvSpPr>
          <p:cNvPr id="16" name="Google Shape;556;p41">
            <a:extLst>
              <a:ext uri="{FF2B5EF4-FFF2-40B4-BE49-F238E27FC236}">
                <a16:creationId xmlns:a16="http://schemas.microsoft.com/office/drawing/2014/main" id="{E3474887-ED41-4BA6-9EC8-BC5621D9DBB6}"/>
              </a:ext>
            </a:extLst>
          </p:cNvPr>
          <p:cNvSpPr txBox="1">
            <a:spLocks/>
          </p:cNvSpPr>
          <p:nvPr/>
        </p:nvSpPr>
        <p:spPr>
          <a:xfrm>
            <a:off x="7203054" y="2348012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19" name="Google Shape;556;p41">
            <a:extLst>
              <a:ext uri="{FF2B5EF4-FFF2-40B4-BE49-F238E27FC236}">
                <a16:creationId xmlns:a16="http://schemas.microsoft.com/office/drawing/2014/main" id="{0AB8E09F-DDA6-40A3-83A2-098BB6F91604}"/>
              </a:ext>
            </a:extLst>
          </p:cNvPr>
          <p:cNvSpPr txBox="1">
            <a:spLocks/>
          </p:cNvSpPr>
          <p:nvPr/>
        </p:nvSpPr>
        <p:spPr>
          <a:xfrm>
            <a:off x="1050598" y="4584189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21.7ms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556;p41">
            <a:extLst>
              <a:ext uri="{FF2B5EF4-FFF2-40B4-BE49-F238E27FC236}">
                <a16:creationId xmlns:a16="http://schemas.microsoft.com/office/drawing/2014/main" id="{242E5AFB-FB98-4370-B89F-6A8111A9848A}"/>
              </a:ext>
            </a:extLst>
          </p:cNvPr>
          <p:cNvSpPr txBox="1">
            <a:spLocks/>
          </p:cNvSpPr>
          <p:nvPr/>
        </p:nvSpPr>
        <p:spPr>
          <a:xfrm>
            <a:off x="4273020" y="4584189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21" name="Google Shape;556;p41">
            <a:extLst>
              <a:ext uri="{FF2B5EF4-FFF2-40B4-BE49-F238E27FC236}">
                <a16:creationId xmlns:a16="http://schemas.microsoft.com/office/drawing/2014/main" id="{0AEF08D4-6423-4F6D-B6E7-7AD85E764185}"/>
              </a:ext>
            </a:extLst>
          </p:cNvPr>
          <p:cNvSpPr txBox="1">
            <a:spLocks/>
          </p:cNvSpPr>
          <p:nvPr/>
        </p:nvSpPr>
        <p:spPr>
          <a:xfrm>
            <a:off x="7203054" y="4584189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6ms</a:t>
            </a:r>
          </a:p>
        </p:txBody>
      </p:sp>
      <p:pic>
        <p:nvPicPr>
          <p:cNvPr id="12290" name="Picture 2" descr="https://bella722.github.io/images/TensorRT%E6%88%90%E5%8A%9F%E6%B5%8B%E8%AF%95%E8%87%AA%E5%B7%B1%E7%9A%84%E6%95%B0%E6%8D%AE%E9%9B%86SSD%E6%A8%A1%E5%9E%8B%E5%9B%9B/5_1_res_2871.bmp">
            <a:extLst>
              <a:ext uri="{FF2B5EF4-FFF2-40B4-BE49-F238E27FC236}">
                <a16:creationId xmlns:a16="http://schemas.microsoft.com/office/drawing/2014/main" id="{5580B27B-B084-46EB-A037-1B421FDC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35" y="619858"/>
            <a:ext cx="1644162" cy="17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bella722.github.io/images/TensorRT%E6%88%90%E5%8A%9F%E6%B5%8B%E8%AF%95%E8%87%AA%E5%B7%B1%E7%9A%84%E6%95%B0%E6%8D%AE%E9%9B%86SSD%E6%A8%A1%E5%9E%8B%E5%9B%9B/5_1_h_6.jpg">
            <a:extLst>
              <a:ext uri="{FF2B5EF4-FFF2-40B4-BE49-F238E27FC236}">
                <a16:creationId xmlns:a16="http://schemas.microsoft.com/office/drawing/2014/main" id="{BD785BEC-D251-4F78-AFBA-7866872D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47" y="619858"/>
            <a:ext cx="1644162" cy="176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bella722.github.io/images/TensorRT%E6%88%90%E5%8A%9F%E6%B5%8B%E8%AF%95%E8%87%AA%E5%B7%B1%E7%9A%84%E6%95%B0%E6%8D%AE%E9%9B%86SSD%E6%A8%A1%E5%9E%8B%E5%9B%9B/5_1_f_5.jpg">
            <a:extLst>
              <a:ext uri="{FF2B5EF4-FFF2-40B4-BE49-F238E27FC236}">
                <a16:creationId xmlns:a16="http://schemas.microsoft.com/office/drawing/2014/main" id="{3C1145F0-F5D4-4266-8696-CBB0B8807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49" y="619857"/>
            <a:ext cx="1644161" cy="17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bella722.github.io/images/TensorRT%E6%88%90%E5%8A%9F%E6%B5%8B%E8%AF%95%E8%87%AA%E5%B7%B1%E7%9A%84%E6%95%B0%E6%8D%AE%E9%9B%86SSD%E6%A8%A1%E5%9E%8B%E5%9B%9B/5_2_res_2470.bmp">
            <a:extLst>
              <a:ext uri="{FF2B5EF4-FFF2-40B4-BE49-F238E27FC236}">
                <a16:creationId xmlns:a16="http://schemas.microsoft.com/office/drawing/2014/main" id="{96E9B444-87C0-4704-80CF-E41166E0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0" y="2853104"/>
            <a:ext cx="1644162" cy="164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s://bella722.github.io/images/TensorRT%E6%88%90%E5%8A%9F%E6%B5%8B%E8%AF%95%E8%87%AA%E5%B7%B1%E7%9A%84%E6%95%B0%E6%8D%AE%E9%9B%86SSD%E6%A8%A1%E5%9E%8B%E5%9B%9B/5_2_h_5.jpg">
            <a:extLst>
              <a:ext uri="{FF2B5EF4-FFF2-40B4-BE49-F238E27FC236}">
                <a16:creationId xmlns:a16="http://schemas.microsoft.com/office/drawing/2014/main" id="{C58A7F18-E938-4B04-9E85-B9FC7ACE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47" y="2853104"/>
            <a:ext cx="1644162" cy="164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ttps://bella722.github.io/images/TensorRT%E6%88%90%E5%8A%9F%E6%B5%8B%E8%AF%95%E8%87%AA%E5%B7%B1%E7%9A%84%E6%95%B0%E6%8D%AE%E9%9B%86SSD%E6%A8%A1%E5%9E%8B%E5%9B%9B/5_2_f_6.jpg">
            <a:extLst>
              <a:ext uri="{FF2B5EF4-FFF2-40B4-BE49-F238E27FC236}">
                <a16:creationId xmlns:a16="http://schemas.microsoft.com/office/drawing/2014/main" id="{778F5380-C930-410E-AB6C-5FC69F6AD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49" y="2853104"/>
            <a:ext cx="1644161" cy="16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43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56;p41">
            <a:extLst>
              <a:ext uri="{FF2B5EF4-FFF2-40B4-BE49-F238E27FC236}">
                <a16:creationId xmlns:a16="http://schemas.microsoft.com/office/drawing/2014/main" id="{8D80F5CD-C307-42DD-9B02-2DB4727CA112}"/>
              </a:ext>
            </a:extLst>
          </p:cNvPr>
          <p:cNvSpPr txBox="1">
            <a:spLocks/>
          </p:cNvSpPr>
          <p:nvPr/>
        </p:nvSpPr>
        <p:spPr>
          <a:xfrm>
            <a:off x="1050598" y="198291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lang="en-US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tensorrt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556;p41">
            <a:extLst>
              <a:ext uri="{FF2B5EF4-FFF2-40B4-BE49-F238E27FC236}">
                <a16:creationId xmlns:a16="http://schemas.microsoft.com/office/drawing/2014/main" id="{16720DF1-88B1-4A85-A733-856C0DD4EA24}"/>
              </a:ext>
            </a:extLst>
          </p:cNvPr>
          <p:cNvSpPr txBox="1">
            <a:spLocks/>
          </p:cNvSpPr>
          <p:nvPr/>
        </p:nvSpPr>
        <p:spPr>
          <a:xfrm>
            <a:off x="4273020" y="198291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FP16</a:t>
            </a:r>
          </a:p>
        </p:txBody>
      </p:sp>
      <p:sp>
        <p:nvSpPr>
          <p:cNvPr id="11" name="Google Shape;556;p41">
            <a:extLst>
              <a:ext uri="{FF2B5EF4-FFF2-40B4-BE49-F238E27FC236}">
                <a16:creationId xmlns:a16="http://schemas.microsoft.com/office/drawing/2014/main" id="{EEEA6E01-387A-4590-9CAD-8093A9D10380}"/>
              </a:ext>
            </a:extLst>
          </p:cNvPr>
          <p:cNvSpPr txBox="1">
            <a:spLocks/>
          </p:cNvSpPr>
          <p:nvPr/>
        </p:nvSpPr>
        <p:spPr>
          <a:xfrm>
            <a:off x="7203054" y="198291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FP32</a:t>
            </a:r>
          </a:p>
        </p:txBody>
      </p:sp>
      <p:sp>
        <p:nvSpPr>
          <p:cNvPr id="14" name="Google Shape;556;p41">
            <a:extLst>
              <a:ext uri="{FF2B5EF4-FFF2-40B4-BE49-F238E27FC236}">
                <a16:creationId xmlns:a16="http://schemas.microsoft.com/office/drawing/2014/main" id="{7AA06691-D9B6-4978-9189-F762EAD8D404}"/>
              </a:ext>
            </a:extLst>
          </p:cNvPr>
          <p:cNvSpPr txBox="1">
            <a:spLocks/>
          </p:cNvSpPr>
          <p:nvPr/>
        </p:nvSpPr>
        <p:spPr>
          <a:xfrm>
            <a:off x="1050598" y="2348012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21.48ms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556;p41">
            <a:extLst>
              <a:ext uri="{FF2B5EF4-FFF2-40B4-BE49-F238E27FC236}">
                <a16:creationId xmlns:a16="http://schemas.microsoft.com/office/drawing/2014/main" id="{A8713966-BE62-4FCA-A1EE-3DDFD46E7183}"/>
              </a:ext>
            </a:extLst>
          </p:cNvPr>
          <p:cNvSpPr txBox="1">
            <a:spLocks/>
          </p:cNvSpPr>
          <p:nvPr/>
        </p:nvSpPr>
        <p:spPr>
          <a:xfrm>
            <a:off x="4273020" y="2348012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16" name="Google Shape;556;p41">
            <a:extLst>
              <a:ext uri="{FF2B5EF4-FFF2-40B4-BE49-F238E27FC236}">
                <a16:creationId xmlns:a16="http://schemas.microsoft.com/office/drawing/2014/main" id="{E3474887-ED41-4BA6-9EC8-BC5621D9DBB6}"/>
              </a:ext>
            </a:extLst>
          </p:cNvPr>
          <p:cNvSpPr txBox="1">
            <a:spLocks/>
          </p:cNvSpPr>
          <p:nvPr/>
        </p:nvSpPr>
        <p:spPr>
          <a:xfrm>
            <a:off x="7203054" y="2348012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19" name="Google Shape;556;p41">
            <a:extLst>
              <a:ext uri="{FF2B5EF4-FFF2-40B4-BE49-F238E27FC236}">
                <a16:creationId xmlns:a16="http://schemas.microsoft.com/office/drawing/2014/main" id="{0AB8E09F-DDA6-40A3-83A2-098BB6F91604}"/>
              </a:ext>
            </a:extLst>
          </p:cNvPr>
          <p:cNvSpPr txBox="1">
            <a:spLocks/>
          </p:cNvSpPr>
          <p:nvPr/>
        </p:nvSpPr>
        <p:spPr>
          <a:xfrm>
            <a:off x="1050598" y="4584189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21.85ms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556;p41">
            <a:extLst>
              <a:ext uri="{FF2B5EF4-FFF2-40B4-BE49-F238E27FC236}">
                <a16:creationId xmlns:a16="http://schemas.microsoft.com/office/drawing/2014/main" id="{242E5AFB-FB98-4370-B89F-6A8111A9848A}"/>
              </a:ext>
            </a:extLst>
          </p:cNvPr>
          <p:cNvSpPr txBox="1">
            <a:spLocks/>
          </p:cNvSpPr>
          <p:nvPr/>
        </p:nvSpPr>
        <p:spPr>
          <a:xfrm>
            <a:off x="4273020" y="4584189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21" name="Google Shape;556;p41">
            <a:extLst>
              <a:ext uri="{FF2B5EF4-FFF2-40B4-BE49-F238E27FC236}">
                <a16:creationId xmlns:a16="http://schemas.microsoft.com/office/drawing/2014/main" id="{0AEF08D4-6423-4F6D-B6E7-7AD85E764185}"/>
              </a:ext>
            </a:extLst>
          </p:cNvPr>
          <p:cNvSpPr txBox="1">
            <a:spLocks/>
          </p:cNvSpPr>
          <p:nvPr/>
        </p:nvSpPr>
        <p:spPr>
          <a:xfrm>
            <a:off x="7203054" y="4584189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pic>
        <p:nvPicPr>
          <p:cNvPr id="13314" name="Picture 2" descr="https://bella722.github.io/images/TensorRT%E6%88%90%E5%8A%9F%E6%B5%8B%E8%AF%95%E8%87%AA%E5%B7%B1%E7%9A%84%E6%95%B0%E6%8D%AE%E9%9B%86SSD%E6%A8%A1%E5%9E%8B%E5%9B%9B/5_3_res_2648.bmp">
            <a:extLst>
              <a:ext uri="{FF2B5EF4-FFF2-40B4-BE49-F238E27FC236}">
                <a16:creationId xmlns:a16="http://schemas.microsoft.com/office/drawing/2014/main" id="{FCF817C4-319E-4405-BC8E-8B1B14F9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36" y="619858"/>
            <a:ext cx="1705003" cy="133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bella722.github.io/images/TensorRT%E6%88%90%E5%8A%9F%E6%B5%8B%E8%AF%95%E8%87%AA%E5%B7%B1%E7%9A%84%E6%95%B0%E6%8D%AE%E9%9B%86SSD%E6%A8%A1%E5%9E%8B%E5%9B%9B/5_3_h_5.jpg">
            <a:extLst>
              <a:ext uri="{FF2B5EF4-FFF2-40B4-BE49-F238E27FC236}">
                <a16:creationId xmlns:a16="http://schemas.microsoft.com/office/drawing/2014/main" id="{117888E7-F23F-43BA-8D51-950C8FAE9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2" y="619858"/>
            <a:ext cx="1705003" cy="133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bella722.github.io/images/TensorRT%E6%88%90%E5%8A%9F%E6%B5%8B%E8%AF%95%E8%87%AA%E5%B7%B1%E7%9A%84%E6%95%B0%E6%8D%AE%E9%9B%86SSD%E6%A8%A1%E5%9E%8B%E5%9B%9B/5_3_f_5.jpg">
            <a:extLst>
              <a:ext uri="{FF2B5EF4-FFF2-40B4-BE49-F238E27FC236}">
                <a16:creationId xmlns:a16="http://schemas.microsoft.com/office/drawing/2014/main" id="{018BBC1A-EC16-4F1B-9610-EE821361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393" y="619858"/>
            <a:ext cx="1705003" cy="133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bella722.github.io/images/TensorRT%E6%88%90%E5%8A%9F%E6%B5%8B%E8%AF%95%E8%87%AA%E5%B7%B1%E7%9A%84%E6%95%B0%E6%8D%AE%E9%9B%86SSD%E6%A8%A1%E5%9E%8B%E5%9B%9B/5_4_res_2485.bmp">
            <a:extLst>
              <a:ext uri="{FF2B5EF4-FFF2-40B4-BE49-F238E27FC236}">
                <a16:creationId xmlns:a16="http://schemas.microsoft.com/office/drawing/2014/main" id="{76090ED5-C817-4449-A627-8C8782A3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94" y="2853104"/>
            <a:ext cx="1670538" cy="16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bella722.github.io/images/TensorRT%E6%88%90%E5%8A%9F%E6%B5%8B%E8%AF%95%E8%87%AA%E5%B7%B1%E7%9A%84%E6%95%B0%E6%8D%AE%E9%9B%86SSD%E6%A8%A1%E5%9E%8B%E5%9B%9B/5_4_h_5.jpg">
            <a:extLst>
              <a:ext uri="{FF2B5EF4-FFF2-40B4-BE49-F238E27FC236}">
                <a16:creationId xmlns:a16="http://schemas.microsoft.com/office/drawing/2014/main" id="{F4F84D57-63EE-4DF0-8D30-72E2CF37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697" y="2853104"/>
            <a:ext cx="1670538" cy="16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https://bella722.github.io/images/TensorRT%E6%88%90%E5%8A%9F%E6%B5%8B%E8%AF%95%E8%87%AA%E5%B7%B1%E7%9A%84%E6%95%B0%E6%8D%AE%E9%9B%86SSD%E6%A8%A1%E5%9E%8B%E5%9B%9B/5_4_f_5.jpg">
            <a:extLst>
              <a:ext uri="{FF2B5EF4-FFF2-40B4-BE49-F238E27FC236}">
                <a16:creationId xmlns:a16="http://schemas.microsoft.com/office/drawing/2014/main" id="{2909B147-C167-451E-94B1-D0245A1F2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00" y="2681654"/>
            <a:ext cx="1841988" cy="184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E8A81A"/>
                </a:solidFill>
              </a:rPr>
              <a:t>T</a:t>
            </a:r>
            <a:r>
              <a:rPr lang="en-US" altLang="zh-CN" b="1" dirty="0" err="1">
                <a:solidFill>
                  <a:srgbClr val="E8A81A"/>
                </a:solidFill>
              </a:rPr>
              <a:t>ensorRT</a:t>
            </a:r>
            <a:r>
              <a:rPr lang="es" b="1" dirty="0">
                <a:solidFill>
                  <a:srgbClr val="E8A81A"/>
                </a:solidFill>
              </a:rPr>
              <a:t> </a:t>
            </a:r>
            <a:r>
              <a:rPr lang="zh-CN" altLang="en-US" dirty="0"/>
              <a:t>应用</a:t>
            </a:r>
            <a:endParaRPr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ECA08E-38B7-4C9D-BF21-24E04A564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4" t="-1536" r="15136" b="1536"/>
          <a:stretch/>
        </p:blipFill>
        <p:spPr>
          <a:xfrm>
            <a:off x="3645604" y="3792294"/>
            <a:ext cx="1141589" cy="10264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73C710-3F60-4B44-942B-D075C6882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10" y="3562576"/>
            <a:ext cx="1485900" cy="1485900"/>
          </a:xfrm>
          <a:prstGeom prst="rect">
            <a:avLst/>
          </a:prstGeom>
          <a:solidFill>
            <a:srgbClr val="3E516C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7FC6DF-9367-4619-9E27-C45FFED06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887" y="3721780"/>
            <a:ext cx="1485900" cy="9693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593C91-A48B-4A72-BB52-4649F8D75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935" y="2279079"/>
            <a:ext cx="1005560" cy="7635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19B9F3C-5A03-4C45-858E-E5513DD09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470" y="1774120"/>
            <a:ext cx="1614310" cy="161431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D1BC85C-D824-4BAC-A85B-909CC740E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8850" y="2076098"/>
            <a:ext cx="991303" cy="991303"/>
          </a:xfrm>
          <a:prstGeom prst="rect">
            <a:avLst/>
          </a:prstGeom>
        </p:spPr>
      </p:pic>
      <p:sp>
        <p:nvSpPr>
          <p:cNvPr id="28" name="Google Shape;366;p34">
            <a:extLst>
              <a:ext uri="{FF2B5EF4-FFF2-40B4-BE49-F238E27FC236}">
                <a16:creationId xmlns:a16="http://schemas.microsoft.com/office/drawing/2014/main" id="{25535B69-FF0E-4489-909D-1F2E7CD3AD80}"/>
              </a:ext>
            </a:extLst>
          </p:cNvPr>
          <p:cNvSpPr txBox="1">
            <a:spLocks/>
          </p:cNvSpPr>
          <p:nvPr/>
        </p:nvSpPr>
        <p:spPr>
          <a:xfrm>
            <a:off x="2028112" y="1690407"/>
            <a:ext cx="770475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无人机</a:t>
            </a:r>
            <a:endParaRPr lang="en-US" altLang="zh-CN" dirty="0"/>
          </a:p>
        </p:txBody>
      </p:sp>
      <p:sp>
        <p:nvSpPr>
          <p:cNvPr id="29" name="Google Shape;366;p34">
            <a:extLst>
              <a:ext uri="{FF2B5EF4-FFF2-40B4-BE49-F238E27FC236}">
                <a16:creationId xmlns:a16="http://schemas.microsoft.com/office/drawing/2014/main" id="{47CFDA22-6BA0-47D2-A6FE-4A9AE51EBC5F}"/>
              </a:ext>
            </a:extLst>
          </p:cNvPr>
          <p:cNvSpPr txBox="1">
            <a:spLocks/>
          </p:cNvSpPr>
          <p:nvPr/>
        </p:nvSpPr>
        <p:spPr>
          <a:xfrm>
            <a:off x="3843032" y="1690406"/>
            <a:ext cx="1151365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嵌入设摄像头</a:t>
            </a:r>
            <a:endParaRPr lang="en-US" altLang="zh-CN" dirty="0"/>
          </a:p>
        </p:txBody>
      </p:sp>
      <p:sp>
        <p:nvSpPr>
          <p:cNvPr id="30" name="Google Shape;366;p34">
            <a:extLst>
              <a:ext uri="{FF2B5EF4-FFF2-40B4-BE49-F238E27FC236}">
                <a16:creationId xmlns:a16="http://schemas.microsoft.com/office/drawing/2014/main" id="{867A59D1-DBE0-4633-AA6E-13CBEE97694E}"/>
              </a:ext>
            </a:extLst>
          </p:cNvPr>
          <p:cNvSpPr txBox="1">
            <a:spLocks/>
          </p:cNvSpPr>
          <p:nvPr/>
        </p:nvSpPr>
        <p:spPr>
          <a:xfrm>
            <a:off x="5889263" y="1690405"/>
            <a:ext cx="770475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机器人</a:t>
            </a:r>
            <a:endParaRPr lang="en-US" altLang="zh-CN" dirty="0"/>
          </a:p>
        </p:txBody>
      </p:sp>
      <p:sp>
        <p:nvSpPr>
          <p:cNvPr id="31" name="Google Shape;366;p34">
            <a:extLst>
              <a:ext uri="{FF2B5EF4-FFF2-40B4-BE49-F238E27FC236}">
                <a16:creationId xmlns:a16="http://schemas.microsoft.com/office/drawing/2014/main" id="{00C36D59-A2C6-44DD-905D-6818BDD6DFE3}"/>
              </a:ext>
            </a:extLst>
          </p:cNvPr>
          <p:cNvSpPr txBox="1">
            <a:spLocks/>
          </p:cNvSpPr>
          <p:nvPr/>
        </p:nvSpPr>
        <p:spPr>
          <a:xfrm>
            <a:off x="1899525" y="3255172"/>
            <a:ext cx="856200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自动驾驶</a:t>
            </a:r>
            <a:endParaRPr lang="en-US" altLang="zh-CN" dirty="0"/>
          </a:p>
        </p:txBody>
      </p:sp>
      <p:sp>
        <p:nvSpPr>
          <p:cNvPr id="32" name="Google Shape;366;p34">
            <a:extLst>
              <a:ext uri="{FF2B5EF4-FFF2-40B4-BE49-F238E27FC236}">
                <a16:creationId xmlns:a16="http://schemas.microsoft.com/office/drawing/2014/main" id="{995013EF-A81D-4B31-8799-9D31E7C46722}"/>
              </a:ext>
            </a:extLst>
          </p:cNvPr>
          <p:cNvSpPr txBox="1">
            <a:spLocks/>
          </p:cNvSpPr>
          <p:nvPr/>
        </p:nvSpPr>
        <p:spPr>
          <a:xfrm>
            <a:off x="3843032" y="3255172"/>
            <a:ext cx="856200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语音输入</a:t>
            </a:r>
            <a:endParaRPr lang="en-US" altLang="zh-CN" dirty="0"/>
          </a:p>
        </p:txBody>
      </p:sp>
      <p:sp>
        <p:nvSpPr>
          <p:cNvPr id="33" name="Google Shape;366;p34">
            <a:extLst>
              <a:ext uri="{FF2B5EF4-FFF2-40B4-BE49-F238E27FC236}">
                <a16:creationId xmlns:a16="http://schemas.microsoft.com/office/drawing/2014/main" id="{1F358609-6CCF-45C6-B949-8EA7017FD5A3}"/>
              </a:ext>
            </a:extLst>
          </p:cNvPr>
          <p:cNvSpPr txBox="1">
            <a:spLocks/>
          </p:cNvSpPr>
          <p:nvPr/>
        </p:nvSpPr>
        <p:spPr>
          <a:xfrm>
            <a:off x="5634209" y="3255171"/>
            <a:ext cx="1135944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云端数据中心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6398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40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br>
              <a:rPr lang="es" dirty="0"/>
            </a:br>
            <a:r>
              <a:rPr lang="zh-CN" altLang="en-US" b="1" dirty="0">
                <a:solidFill>
                  <a:srgbClr val="F8BC28"/>
                </a:solidFill>
              </a:rPr>
              <a:t>结论</a:t>
            </a:r>
            <a:r>
              <a:rPr lang="en-US" altLang="zh-CN" b="1" dirty="0">
                <a:solidFill>
                  <a:srgbClr val="F8BC28"/>
                </a:solidFill>
              </a:rPr>
              <a:t>&amp;</a:t>
            </a:r>
            <a:r>
              <a:rPr lang="zh-CN" altLang="en-US" b="1" dirty="0">
                <a:solidFill>
                  <a:srgbClr val="F8BC28"/>
                </a:solidFill>
              </a:rPr>
              <a:t>启示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6A43E3-54E8-4A64-A071-6FFA979E2929}"/>
              </a:ext>
            </a:extLst>
          </p:cNvPr>
          <p:cNvSpPr/>
          <p:nvPr/>
        </p:nvSpPr>
        <p:spPr>
          <a:xfrm>
            <a:off x="2346381" y="1354952"/>
            <a:ext cx="15552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FP32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怎么转化成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Int8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6" name="Google Shape;2172;p62">
            <a:extLst>
              <a:ext uri="{FF2B5EF4-FFF2-40B4-BE49-F238E27FC236}">
                <a16:creationId xmlns:a16="http://schemas.microsoft.com/office/drawing/2014/main" id="{909AEED2-D992-4407-B2F2-B0D6262FDA20}"/>
              </a:ext>
            </a:extLst>
          </p:cNvPr>
          <p:cNvSpPr/>
          <p:nvPr/>
        </p:nvSpPr>
        <p:spPr>
          <a:xfrm rot="-5400000">
            <a:off x="1835948" y="131563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 1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53065F-F2A5-48D6-95E7-EEA1B3580ED8}"/>
              </a:ext>
            </a:extLst>
          </p:cNvPr>
          <p:cNvSpPr/>
          <p:nvPr/>
        </p:nvSpPr>
        <p:spPr>
          <a:xfrm>
            <a:off x="2346381" y="1731249"/>
            <a:ext cx="5328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NVIDIA</a:t>
            </a:r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里的</a:t>
            </a:r>
            <a:r>
              <a:rPr lang="en-US" altLang="zh-CN" b="1" dirty="0" err="1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Nvinfer</a:t>
            </a:r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在库里有一个专门矫正数据的类，直接调用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968073-1644-4620-A413-1FA0F3148D47}"/>
              </a:ext>
            </a:extLst>
          </p:cNvPr>
          <p:cNvSpPr/>
          <p:nvPr/>
        </p:nvSpPr>
        <p:spPr>
          <a:xfrm>
            <a:off x="2346380" y="2157362"/>
            <a:ext cx="5410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实际操作中，随便挑几百张图转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int8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，实际的计算速度提升，但是精度下降</a:t>
            </a:r>
          </a:p>
        </p:txBody>
      </p:sp>
      <p:sp>
        <p:nvSpPr>
          <p:cNvPr id="25" name="Google Shape;2172;p62">
            <a:extLst>
              <a:ext uri="{FF2B5EF4-FFF2-40B4-BE49-F238E27FC236}">
                <a16:creationId xmlns:a16="http://schemas.microsoft.com/office/drawing/2014/main" id="{A96B823D-8301-4F02-9DB6-4C33B8F993FC}"/>
              </a:ext>
            </a:extLst>
          </p:cNvPr>
          <p:cNvSpPr/>
          <p:nvPr/>
        </p:nvSpPr>
        <p:spPr>
          <a:xfrm rot="-5400000">
            <a:off x="1835947" y="211804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2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62082E-AE52-4A98-AC49-497775E83B12}"/>
              </a:ext>
            </a:extLst>
          </p:cNvPr>
          <p:cNvSpPr/>
          <p:nvPr/>
        </p:nvSpPr>
        <p:spPr>
          <a:xfrm>
            <a:off x="2346380" y="2533659"/>
            <a:ext cx="65934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在低精度网络模型里精度下降一点很正常。在可接受范围提高很多速度所以可取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8C83004-11CD-493A-98B2-AF1DC475F460}"/>
              </a:ext>
            </a:extLst>
          </p:cNvPr>
          <p:cNvSpPr/>
          <p:nvPr/>
        </p:nvSpPr>
        <p:spPr>
          <a:xfrm>
            <a:off x="2340174" y="2950253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该选哪些样本做计算</a:t>
            </a:r>
          </a:p>
        </p:txBody>
      </p:sp>
      <p:sp>
        <p:nvSpPr>
          <p:cNvPr id="34" name="Google Shape;2172;p62">
            <a:extLst>
              <a:ext uri="{FF2B5EF4-FFF2-40B4-BE49-F238E27FC236}">
                <a16:creationId xmlns:a16="http://schemas.microsoft.com/office/drawing/2014/main" id="{1A346BF8-505A-4256-82E7-8878E7CCD7E0}"/>
              </a:ext>
            </a:extLst>
          </p:cNvPr>
          <p:cNvSpPr/>
          <p:nvPr/>
        </p:nvSpPr>
        <p:spPr>
          <a:xfrm rot="-5400000">
            <a:off x="1829741" y="2910931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3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2FEA0B2-97FF-40DF-AC6F-8440C52FE56C}"/>
              </a:ext>
            </a:extLst>
          </p:cNvPr>
          <p:cNvSpPr/>
          <p:nvPr/>
        </p:nvSpPr>
        <p:spPr>
          <a:xfrm>
            <a:off x="2340174" y="3326550"/>
            <a:ext cx="5750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选样本首先得涵盖各种特征，除了各个类别之外，有正样本负样本等</a:t>
            </a:r>
          </a:p>
        </p:txBody>
      </p:sp>
    </p:spTree>
    <p:extLst>
      <p:ext uri="{BB962C8B-B14F-4D97-AF65-F5344CB8AC3E}">
        <p14:creationId xmlns:p14="http://schemas.microsoft.com/office/powerpoint/2010/main" val="1512749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144650" y="783575"/>
            <a:ext cx="8854800" cy="21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TensorRT</a:t>
            </a:r>
            <a:r>
              <a:rPr lang="en-US" dirty="0"/>
              <a:t> </a:t>
            </a:r>
            <a:r>
              <a:rPr lang="zh-CN" altLang="en-US" dirty="0"/>
              <a:t>当下应用</a:t>
            </a:r>
            <a:endParaRPr dirty="0"/>
          </a:p>
        </p:txBody>
      </p:sp>
      <p:sp>
        <p:nvSpPr>
          <p:cNvPr id="430" name="Google Shape;430;p38"/>
          <p:cNvSpPr txBox="1">
            <a:spLocks noGrp="1"/>
          </p:cNvSpPr>
          <p:nvPr>
            <p:ph type="subTitle" idx="3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222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4d591baa-7c7c-11e9-b990-0a580a4404a2">
            <a:hlinkClick r:id="" action="ppaction://media"/>
            <a:extLst>
              <a:ext uri="{FF2B5EF4-FFF2-40B4-BE49-F238E27FC236}">
                <a16:creationId xmlns:a16="http://schemas.microsoft.com/office/drawing/2014/main" id="{05592E78-39FC-4727-AF72-7E8358249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962025"/>
            <a:ext cx="80772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rt distancing with the help of AI - to control social distancing with AI">
            <a:hlinkClick r:id="" action="ppaction://media"/>
            <a:extLst>
              <a:ext uri="{FF2B5EF4-FFF2-40B4-BE49-F238E27FC236}">
                <a16:creationId xmlns:a16="http://schemas.microsoft.com/office/drawing/2014/main" id="{DF2A2DD1-FA3B-46B5-A1F2-FDAB40DAD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9250"/>
            <a:ext cx="9144000" cy="44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8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al-Time 3D Traffic Cone Detection for Autonomous Driving">
            <a:hlinkClick r:id="" action="ppaction://media"/>
            <a:extLst>
              <a:ext uri="{FF2B5EF4-FFF2-40B4-BE49-F238E27FC236}">
                <a16:creationId xmlns:a16="http://schemas.microsoft.com/office/drawing/2014/main" id="{15FD7E4A-66A6-402C-BDA7-F99D7A7D41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4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7"/>
          <p:cNvSpPr txBox="1">
            <a:spLocks noGrp="1"/>
          </p:cNvSpPr>
          <p:nvPr>
            <p:ph type="subTitle" idx="1"/>
          </p:nvPr>
        </p:nvSpPr>
        <p:spPr>
          <a:xfrm>
            <a:off x="2122200" y="2765302"/>
            <a:ext cx="489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374957"/>
                </a:solidFill>
              </a:rPr>
              <a:t>Does anyone have any questions?</a:t>
            </a:r>
            <a:endParaRPr b="1">
              <a:solidFill>
                <a:srgbClr val="37495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74957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74957"/>
                </a:solidFill>
              </a:rPr>
              <a:t>addyouremail@freepik.com </a:t>
            </a:r>
            <a:endParaRPr>
              <a:solidFill>
                <a:srgbClr val="374957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74957"/>
                </a:solidFill>
              </a:rPr>
              <a:t>+91  620 421 838 </a:t>
            </a:r>
            <a:endParaRPr>
              <a:solidFill>
                <a:srgbClr val="374957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74957"/>
                </a:solidFill>
              </a:rPr>
              <a:t>yourcompany.com</a:t>
            </a:r>
            <a:endParaRPr>
              <a:solidFill>
                <a:srgbClr val="374957"/>
              </a:solidFill>
            </a:endParaRPr>
          </a:p>
        </p:txBody>
      </p:sp>
      <p:sp>
        <p:nvSpPr>
          <p:cNvPr id="1335" name="Google Shape;1335;p57"/>
          <p:cNvSpPr txBox="1">
            <a:spLocks noGrp="1"/>
          </p:cNvSpPr>
          <p:nvPr>
            <p:ph type="title"/>
          </p:nvPr>
        </p:nvSpPr>
        <p:spPr>
          <a:xfrm>
            <a:off x="2122200" y="1826900"/>
            <a:ext cx="4899600" cy="9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1229850" y="115948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深度学习</a:t>
            </a:r>
            <a:r>
              <a:rPr lang="es" altLang="zh-CN" dirty="0"/>
              <a:t> </a:t>
            </a:r>
            <a:r>
              <a:rPr lang="zh-CN" altLang="en-US" b="1" dirty="0">
                <a:solidFill>
                  <a:srgbClr val="E9AA1B"/>
                </a:solidFill>
              </a:rPr>
              <a:t>实际应用解决方案</a:t>
            </a:r>
            <a:r>
              <a:rPr lang="es" b="1" dirty="0"/>
              <a:t> </a:t>
            </a:r>
            <a:r>
              <a:rPr lang="zh-CN" altLang="en-US" dirty="0"/>
              <a:t>分为</a:t>
            </a:r>
            <a:endParaRPr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341" name="Google Shape;341;p34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34"/>
          <p:cNvSpPr txBox="1">
            <a:spLocks noGrp="1"/>
          </p:cNvSpPr>
          <p:nvPr>
            <p:ph type="subTitle" idx="1"/>
          </p:nvPr>
        </p:nvSpPr>
        <p:spPr>
          <a:xfrm>
            <a:off x="1461450" y="2368250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离线训练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2"/>
          </p:nvPr>
        </p:nvSpPr>
        <p:spPr>
          <a:xfrm>
            <a:off x="5335925" y="2293075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E9AA1B"/>
                </a:solidFill>
              </a:rPr>
              <a:t>实际推理</a:t>
            </a:r>
            <a:endParaRPr dirty="0">
              <a:solidFill>
                <a:srgbClr val="E9AA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44" name="Google Shape;344;p34"/>
          <p:cNvGrpSpPr/>
          <p:nvPr/>
        </p:nvGrpSpPr>
        <p:grpSpPr>
          <a:xfrm>
            <a:off x="4685362" y="2247125"/>
            <a:ext cx="548700" cy="475200"/>
            <a:chOff x="4526237" y="2241575"/>
            <a:chExt cx="548700" cy="475200"/>
          </a:xfrm>
        </p:grpSpPr>
        <p:sp>
          <p:nvSpPr>
            <p:cNvPr id="345" name="Google Shape;345;p34"/>
            <p:cNvSpPr/>
            <p:nvPr/>
          </p:nvSpPr>
          <p:spPr>
            <a:xfrm>
              <a:off x="4526237" y="2241575"/>
              <a:ext cx="548700" cy="4752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9AA1B"/>
            </a:solidFill>
            <a:ln w="9525" cap="flat" cmpd="sng">
              <a:solidFill>
                <a:srgbClr val="E9AA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4808089" y="2486740"/>
              <a:ext cx="106888" cy="117777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4820687" y="2358459"/>
              <a:ext cx="36042" cy="39489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4746830" y="2434116"/>
              <a:ext cx="12027" cy="13177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4719803" y="2405820"/>
              <a:ext cx="39054" cy="42788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4746830" y="2434116"/>
              <a:ext cx="40846" cy="45399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4686181" y="2353844"/>
              <a:ext cx="174761" cy="250674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4"/>
          <p:cNvGrpSpPr/>
          <p:nvPr/>
        </p:nvGrpSpPr>
        <p:grpSpPr>
          <a:xfrm>
            <a:off x="794613" y="2247125"/>
            <a:ext cx="548700" cy="475200"/>
            <a:chOff x="635488" y="2308600"/>
            <a:chExt cx="548700" cy="475200"/>
          </a:xfrm>
        </p:grpSpPr>
        <p:sp>
          <p:nvSpPr>
            <p:cNvPr id="353" name="Google Shape;353;p34"/>
            <p:cNvSpPr/>
            <p:nvPr/>
          </p:nvSpPr>
          <p:spPr>
            <a:xfrm>
              <a:off x="635488" y="2308600"/>
              <a:ext cx="548700" cy="4752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E516C"/>
            </a:solidFill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" name="Google Shape;354;p34"/>
            <p:cNvGrpSpPr/>
            <p:nvPr/>
          </p:nvGrpSpPr>
          <p:grpSpPr>
            <a:xfrm>
              <a:off x="764154" y="2415441"/>
              <a:ext cx="276853" cy="278071"/>
              <a:chOff x="-49764975" y="3551225"/>
              <a:chExt cx="299300" cy="300650"/>
            </a:xfrm>
          </p:grpSpPr>
          <p:sp>
            <p:nvSpPr>
              <p:cNvPr id="355" name="Google Shape;355;p34"/>
              <p:cNvSpPr/>
              <p:nvPr/>
            </p:nvSpPr>
            <p:spPr>
              <a:xfrm>
                <a:off x="-4976497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386" y="158"/>
                      <a:pt x="1197" y="0"/>
                      <a:pt x="10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>
                <a:off x="-49763400" y="3598250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299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7"/>
                      <a:pt x="870" y="1197"/>
                    </a:cubicBezTo>
                    <a:cubicBezTo>
                      <a:pt x="961" y="1197"/>
                      <a:pt x="1056" y="1166"/>
                      <a:pt x="1134" y="1103"/>
                    </a:cubicBezTo>
                    <a:cubicBezTo>
                      <a:pt x="1260" y="1008"/>
                      <a:pt x="1260" y="756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>
                <a:off x="-49763400" y="3703975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882" y="1"/>
                    </a:moveTo>
                    <a:cubicBezTo>
                      <a:pt x="796" y="1"/>
                      <a:pt x="709" y="40"/>
                      <a:pt x="630" y="119"/>
                    </a:cubicBezTo>
                    <a:lnTo>
                      <a:pt x="126" y="623"/>
                    </a:lnTo>
                    <a:cubicBezTo>
                      <a:pt x="0" y="749"/>
                      <a:pt x="0" y="970"/>
                      <a:pt x="126" y="1127"/>
                    </a:cubicBezTo>
                    <a:cubicBezTo>
                      <a:pt x="189" y="1190"/>
                      <a:pt x="276" y="1222"/>
                      <a:pt x="366" y="1222"/>
                    </a:cubicBezTo>
                    <a:cubicBezTo>
                      <a:pt x="457" y="1222"/>
                      <a:pt x="551" y="1190"/>
                      <a:pt x="630" y="1127"/>
                    </a:cubicBezTo>
                    <a:lnTo>
                      <a:pt x="1134" y="623"/>
                    </a:lnTo>
                    <a:cubicBezTo>
                      <a:pt x="1260" y="497"/>
                      <a:pt x="1260" y="276"/>
                      <a:pt x="1134" y="119"/>
                    </a:cubicBezTo>
                    <a:cubicBezTo>
                      <a:pt x="1056" y="40"/>
                      <a:pt x="96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-4950112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4"/>
              <p:cNvSpPr/>
              <p:nvPr/>
            </p:nvSpPr>
            <p:spPr>
              <a:xfrm>
                <a:off x="-49499550" y="3598250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906" y="0"/>
                    </a:moveTo>
                    <a:cubicBezTo>
                      <a:pt x="812" y="0"/>
                      <a:pt x="709" y="32"/>
                      <a:pt x="630" y="95"/>
                    </a:cubicBezTo>
                    <a:lnTo>
                      <a:pt x="126" y="599"/>
                    </a:lnTo>
                    <a:cubicBezTo>
                      <a:pt x="0" y="725"/>
                      <a:pt x="0" y="945"/>
                      <a:pt x="126" y="1103"/>
                    </a:cubicBezTo>
                    <a:cubicBezTo>
                      <a:pt x="205" y="1182"/>
                      <a:pt x="292" y="1221"/>
                      <a:pt x="378" y="1221"/>
                    </a:cubicBezTo>
                    <a:cubicBezTo>
                      <a:pt x="465" y="1221"/>
                      <a:pt x="552" y="1182"/>
                      <a:pt x="630" y="1103"/>
                    </a:cubicBezTo>
                    <a:lnTo>
                      <a:pt x="1134" y="599"/>
                    </a:lnTo>
                    <a:cubicBezTo>
                      <a:pt x="1260" y="473"/>
                      <a:pt x="1260" y="252"/>
                      <a:pt x="1134" y="95"/>
                    </a:cubicBezTo>
                    <a:cubicBezTo>
                      <a:pt x="1087" y="32"/>
                      <a:pt x="1001" y="0"/>
                      <a:pt x="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>
                <a:off x="-49499550" y="3704575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300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8"/>
                      <a:pt x="871" y="1198"/>
                    </a:cubicBezTo>
                    <a:cubicBezTo>
                      <a:pt x="961" y="1198"/>
                      <a:pt x="1056" y="1166"/>
                      <a:pt x="1134" y="1103"/>
                    </a:cubicBezTo>
                    <a:cubicBezTo>
                      <a:pt x="1260" y="1009"/>
                      <a:pt x="1260" y="757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4"/>
              <p:cNvSpPr/>
              <p:nvPr/>
            </p:nvSpPr>
            <p:spPr>
              <a:xfrm>
                <a:off x="-49725600" y="3551225"/>
                <a:ext cx="215050" cy="210875"/>
              </a:xfrm>
              <a:custGeom>
                <a:avLst/>
                <a:gdLst/>
                <a:ahLst/>
                <a:cxnLst/>
                <a:rect l="l" t="t" r="r" b="b"/>
                <a:pathLst>
                  <a:path w="8602" h="8435" extrusionOk="0">
                    <a:moveTo>
                      <a:pt x="4354" y="0"/>
                    </a:moveTo>
                    <a:cubicBezTo>
                      <a:pt x="4070" y="0"/>
                      <a:pt x="3783" y="28"/>
                      <a:pt x="3497" y="86"/>
                    </a:cubicBezTo>
                    <a:cubicBezTo>
                      <a:pt x="1922" y="401"/>
                      <a:pt x="630" y="1724"/>
                      <a:pt x="252" y="3299"/>
                    </a:cubicBezTo>
                    <a:cubicBezTo>
                      <a:pt x="0" y="4654"/>
                      <a:pt x="347" y="6040"/>
                      <a:pt x="1261" y="7017"/>
                    </a:cubicBezTo>
                    <a:cubicBezTo>
                      <a:pt x="1607" y="7395"/>
                      <a:pt x="1828" y="7930"/>
                      <a:pt x="1922" y="8434"/>
                    </a:cubicBezTo>
                    <a:lnTo>
                      <a:pt x="3025" y="8434"/>
                    </a:lnTo>
                    <a:lnTo>
                      <a:pt x="3025" y="5284"/>
                    </a:lnTo>
                    <a:cubicBezTo>
                      <a:pt x="3025" y="5158"/>
                      <a:pt x="4064" y="3141"/>
                      <a:pt x="4127" y="3047"/>
                    </a:cubicBezTo>
                    <a:cubicBezTo>
                      <a:pt x="4190" y="2921"/>
                      <a:pt x="4317" y="2858"/>
                      <a:pt x="4443" y="2858"/>
                    </a:cubicBezTo>
                    <a:cubicBezTo>
                      <a:pt x="4569" y="2858"/>
                      <a:pt x="4695" y="2921"/>
                      <a:pt x="4758" y="3047"/>
                    </a:cubicBezTo>
                    <a:cubicBezTo>
                      <a:pt x="4852" y="3141"/>
                      <a:pt x="5860" y="5158"/>
                      <a:pt x="5860" y="5284"/>
                    </a:cubicBezTo>
                    <a:lnTo>
                      <a:pt x="5860" y="8434"/>
                    </a:lnTo>
                    <a:lnTo>
                      <a:pt x="6963" y="8434"/>
                    </a:lnTo>
                    <a:cubicBezTo>
                      <a:pt x="7057" y="7930"/>
                      <a:pt x="7278" y="7395"/>
                      <a:pt x="7625" y="6985"/>
                    </a:cubicBezTo>
                    <a:cubicBezTo>
                      <a:pt x="8255" y="6260"/>
                      <a:pt x="8601" y="5284"/>
                      <a:pt x="8601" y="4244"/>
                    </a:cubicBezTo>
                    <a:cubicBezTo>
                      <a:pt x="8601" y="2984"/>
                      <a:pt x="8066" y="1787"/>
                      <a:pt x="7026" y="936"/>
                    </a:cubicBezTo>
                    <a:cubicBezTo>
                      <a:pt x="6270" y="327"/>
                      <a:pt x="5327" y="0"/>
                      <a:pt x="43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-49633450" y="3697475"/>
                <a:ext cx="354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418" y="2616"/>
                    </a:lnTo>
                    <a:lnTo>
                      <a:pt x="1418" y="1"/>
                    </a:lnTo>
                    <a:cubicBezTo>
                      <a:pt x="1198" y="95"/>
                      <a:pt x="946" y="127"/>
                      <a:pt x="725" y="127"/>
                    </a:cubicBezTo>
                    <a:cubicBezTo>
                      <a:pt x="473" y="127"/>
                      <a:pt x="252" y="9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>
                <a:off x="-49676775" y="3780975"/>
                <a:ext cx="123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1387" extrusionOk="0">
                    <a:moveTo>
                      <a:pt x="1" y="0"/>
                    </a:moveTo>
                    <a:lnTo>
                      <a:pt x="1" y="347"/>
                    </a:lnTo>
                    <a:cubicBezTo>
                      <a:pt x="1" y="946"/>
                      <a:pt x="473" y="1387"/>
                      <a:pt x="1072" y="1387"/>
                    </a:cubicBezTo>
                    <a:lnTo>
                      <a:pt x="3876" y="1387"/>
                    </a:lnTo>
                    <a:cubicBezTo>
                      <a:pt x="4474" y="1387"/>
                      <a:pt x="4947" y="946"/>
                      <a:pt x="4947" y="347"/>
                    </a:cubicBezTo>
                    <a:lnTo>
                      <a:pt x="49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4"/>
              <p:cNvSpPr/>
              <p:nvPr/>
            </p:nvSpPr>
            <p:spPr>
              <a:xfrm>
                <a:off x="-49630300" y="3651800"/>
                <a:ext cx="29150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253" extrusionOk="0">
                    <a:moveTo>
                      <a:pt x="599" y="1"/>
                    </a:moveTo>
                    <a:lnTo>
                      <a:pt x="0" y="1135"/>
                    </a:lnTo>
                    <a:cubicBezTo>
                      <a:pt x="189" y="1214"/>
                      <a:pt x="386" y="1253"/>
                      <a:pt x="583" y="1253"/>
                    </a:cubicBezTo>
                    <a:cubicBezTo>
                      <a:pt x="780" y="1253"/>
                      <a:pt x="977" y="1214"/>
                      <a:pt x="1166" y="1135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4"/>
              <p:cNvSpPr/>
              <p:nvPr/>
            </p:nvSpPr>
            <p:spPr>
              <a:xfrm>
                <a:off x="-49657875" y="3833750"/>
                <a:ext cx="851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725" extrusionOk="0">
                    <a:moveTo>
                      <a:pt x="1" y="0"/>
                    </a:moveTo>
                    <a:cubicBezTo>
                      <a:pt x="158" y="410"/>
                      <a:pt x="536" y="725"/>
                      <a:pt x="977" y="725"/>
                    </a:cubicBezTo>
                    <a:lnTo>
                      <a:pt x="2395" y="725"/>
                    </a:lnTo>
                    <a:cubicBezTo>
                      <a:pt x="2868" y="725"/>
                      <a:pt x="3246" y="41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6" name="Google Shape;366;p34"/>
          <p:cNvSpPr txBox="1">
            <a:spLocks noGrp="1"/>
          </p:cNvSpPr>
          <p:nvPr>
            <p:ph type="subTitle" idx="3"/>
          </p:nvPr>
        </p:nvSpPr>
        <p:spPr>
          <a:xfrm>
            <a:off x="1461450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构建网络结构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准备数据集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使用各种框架进行训练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验证和测试训练好的模型</a:t>
            </a:r>
            <a:endParaRPr lang="en-US" altLang="zh-CN" dirty="0"/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</a:pP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endParaRPr lang="en-US" altLang="zh-CN" dirty="0"/>
          </a:p>
        </p:txBody>
      </p:sp>
      <p:sp>
        <p:nvSpPr>
          <p:cNvPr id="367" name="Google Shape;367;p34"/>
          <p:cNvSpPr txBox="1">
            <a:spLocks noGrp="1"/>
          </p:cNvSpPr>
          <p:nvPr>
            <p:ph type="subTitle" idx="4"/>
          </p:nvPr>
        </p:nvSpPr>
        <p:spPr>
          <a:xfrm>
            <a:off x="5335925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仅做一个前向计算，即输入通过神经网络得到预测结果</a:t>
            </a:r>
            <a:endParaRPr dirty="0"/>
          </a:p>
        </p:txBody>
      </p:sp>
      <p:grpSp>
        <p:nvGrpSpPr>
          <p:cNvPr id="34" name="Google Shape;1680;p61">
            <a:extLst>
              <a:ext uri="{FF2B5EF4-FFF2-40B4-BE49-F238E27FC236}">
                <a16:creationId xmlns:a16="http://schemas.microsoft.com/office/drawing/2014/main" id="{C131FD94-2B5E-480F-A49A-644FF2DF46BF}"/>
              </a:ext>
            </a:extLst>
          </p:cNvPr>
          <p:cNvGrpSpPr/>
          <p:nvPr/>
        </p:nvGrpSpPr>
        <p:grpSpPr>
          <a:xfrm>
            <a:off x="1461450" y="3658855"/>
            <a:ext cx="178498" cy="154747"/>
            <a:chOff x="5037700" y="2430325"/>
            <a:chExt cx="75950" cy="65850"/>
          </a:xfrm>
          <a:solidFill>
            <a:srgbClr val="3E516C"/>
          </a:solidFill>
        </p:grpSpPr>
        <p:sp>
          <p:nvSpPr>
            <p:cNvPr id="35" name="Google Shape;1681;p61">
              <a:extLst>
                <a:ext uri="{FF2B5EF4-FFF2-40B4-BE49-F238E27FC236}">
                  <a16:creationId xmlns:a16="http://schemas.microsoft.com/office/drawing/2014/main" id="{173CF13A-BC61-4BF9-80B6-68B7F94BB36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82;p61">
              <a:extLst>
                <a:ext uri="{FF2B5EF4-FFF2-40B4-BE49-F238E27FC236}">
                  <a16:creationId xmlns:a16="http://schemas.microsoft.com/office/drawing/2014/main" id="{771B37BC-F0AD-4D1D-9E6F-63EFEC563C1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366;p34">
            <a:extLst>
              <a:ext uri="{FF2B5EF4-FFF2-40B4-BE49-F238E27FC236}">
                <a16:creationId xmlns:a16="http://schemas.microsoft.com/office/drawing/2014/main" id="{216EF9A8-94BB-4187-A8B1-856CBE65F185}"/>
              </a:ext>
            </a:extLst>
          </p:cNvPr>
          <p:cNvSpPr txBox="1">
            <a:spLocks/>
          </p:cNvSpPr>
          <p:nvPr/>
        </p:nvSpPr>
        <p:spPr>
          <a:xfrm>
            <a:off x="1741810" y="3510889"/>
            <a:ext cx="2639839" cy="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实时性要求低，数据离线且更新不频</a:t>
            </a:r>
            <a:r>
              <a:rPr lang="en-US" altLang="zh-CN" dirty="0"/>
              <a:t>     </a:t>
            </a:r>
            <a:r>
              <a:rPr lang="zh-CN" altLang="en-US" dirty="0"/>
              <a:t>繁，较大</a:t>
            </a:r>
            <a:r>
              <a:rPr lang="en-US" altLang="zh-CN" dirty="0" err="1"/>
              <a:t>batchsize</a:t>
            </a:r>
            <a:r>
              <a:rPr lang="zh-CN" altLang="en-US" dirty="0"/>
              <a:t>，消耗大量</a:t>
            </a:r>
            <a:r>
              <a:rPr lang="en-US" altLang="zh-CN" dirty="0"/>
              <a:t>GPU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endParaRPr lang="en-US" altLang="zh-CN" dirty="0"/>
          </a:p>
        </p:txBody>
      </p:sp>
      <p:grpSp>
        <p:nvGrpSpPr>
          <p:cNvPr id="41" name="Google Shape;1680;p61">
            <a:extLst>
              <a:ext uri="{FF2B5EF4-FFF2-40B4-BE49-F238E27FC236}">
                <a16:creationId xmlns:a16="http://schemas.microsoft.com/office/drawing/2014/main" id="{F2722F3C-8F38-4C5B-A56F-371A9C9E31B0}"/>
              </a:ext>
            </a:extLst>
          </p:cNvPr>
          <p:cNvGrpSpPr/>
          <p:nvPr/>
        </p:nvGrpSpPr>
        <p:grpSpPr>
          <a:xfrm>
            <a:off x="5335924" y="3658855"/>
            <a:ext cx="178498" cy="154747"/>
            <a:chOff x="5037700" y="2430325"/>
            <a:chExt cx="75950" cy="65850"/>
          </a:xfrm>
          <a:solidFill>
            <a:srgbClr val="E9AA1B"/>
          </a:solidFill>
        </p:grpSpPr>
        <p:sp>
          <p:nvSpPr>
            <p:cNvPr id="42" name="Google Shape;1681;p61">
              <a:extLst>
                <a:ext uri="{FF2B5EF4-FFF2-40B4-BE49-F238E27FC236}">
                  <a16:creationId xmlns:a16="http://schemas.microsoft.com/office/drawing/2014/main" id="{F96095CB-2450-417D-866E-A61FCF4C16F8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82;p61">
              <a:extLst>
                <a:ext uri="{FF2B5EF4-FFF2-40B4-BE49-F238E27FC236}">
                  <a16:creationId xmlns:a16="http://schemas.microsoft.com/office/drawing/2014/main" id="{55699F5D-4845-4C49-B425-1DC87FAB86D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366;p34">
            <a:extLst>
              <a:ext uri="{FF2B5EF4-FFF2-40B4-BE49-F238E27FC236}">
                <a16:creationId xmlns:a16="http://schemas.microsoft.com/office/drawing/2014/main" id="{E1BF51C3-CE21-4194-8080-B60FDCF4952A}"/>
              </a:ext>
            </a:extLst>
          </p:cNvPr>
          <p:cNvSpPr txBox="1">
            <a:spLocks/>
          </p:cNvSpPr>
          <p:nvPr/>
        </p:nvSpPr>
        <p:spPr>
          <a:xfrm>
            <a:off x="5616284" y="3510889"/>
            <a:ext cx="2639839" cy="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实时性要求高，数据线上且更新频</a:t>
            </a:r>
            <a:r>
              <a:rPr lang="en-US" altLang="zh-CN" dirty="0"/>
              <a:t>     </a:t>
            </a:r>
            <a:r>
              <a:rPr lang="zh-CN" altLang="en-US" dirty="0"/>
              <a:t>繁，较小</a:t>
            </a:r>
            <a:r>
              <a:rPr lang="en-US" altLang="zh-CN" dirty="0" err="1"/>
              <a:t>batchsize</a:t>
            </a:r>
            <a:r>
              <a:rPr lang="zh-CN" altLang="en-US" dirty="0"/>
              <a:t>，除</a:t>
            </a:r>
            <a:r>
              <a:rPr lang="en-US" altLang="zh-CN" dirty="0"/>
              <a:t>GPU</a:t>
            </a:r>
            <a:r>
              <a:rPr lang="zh-CN" altLang="en-US" dirty="0"/>
              <a:t>还需优化</a:t>
            </a:r>
            <a:endParaRPr lang="en-US" altLang="zh-CN" dirty="0"/>
          </a:p>
          <a:p>
            <a:pPr marL="228600" indent="-228600"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1229850" y="115948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深度学习</a:t>
            </a:r>
            <a:r>
              <a:rPr lang="es" altLang="zh-CN" dirty="0"/>
              <a:t> </a:t>
            </a:r>
            <a:r>
              <a:rPr lang="zh-CN" altLang="en-US" b="1" dirty="0">
                <a:solidFill>
                  <a:srgbClr val="E9AA1B"/>
                </a:solidFill>
              </a:rPr>
              <a:t>实际应用解决方案</a:t>
            </a:r>
            <a:r>
              <a:rPr lang="es" b="1" dirty="0"/>
              <a:t> </a:t>
            </a:r>
            <a:r>
              <a:rPr lang="zh-CN" altLang="en-US" dirty="0"/>
              <a:t>分为</a:t>
            </a:r>
            <a:endParaRPr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341" name="Google Shape;341;p34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34"/>
          <p:cNvSpPr txBox="1">
            <a:spLocks noGrp="1"/>
          </p:cNvSpPr>
          <p:nvPr>
            <p:ph type="subTitle" idx="1"/>
          </p:nvPr>
        </p:nvSpPr>
        <p:spPr>
          <a:xfrm>
            <a:off x="1461450" y="2368250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离线训练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2"/>
          </p:nvPr>
        </p:nvSpPr>
        <p:spPr>
          <a:xfrm>
            <a:off x="5335925" y="2293075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E9AA1B"/>
                </a:solidFill>
              </a:rPr>
              <a:t>实际推理</a:t>
            </a:r>
            <a:endParaRPr dirty="0">
              <a:solidFill>
                <a:srgbClr val="E9AA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44" name="Google Shape;344;p34"/>
          <p:cNvGrpSpPr/>
          <p:nvPr/>
        </p:nvGrpSpPr>
        <p:grpSpPr>
          <a:xfrm>
            <a:off x="4685362" y="2247125"/>
            <a:ext cx="548700" cy="475200"/>
            <a:chOff x="4526237" y="2241575"/>
            <a:chExt cx="548700" cy="475200"/>
          </a:xfrm>
        </p:grpSpPr>
        <p:sp>
          <p:nvSpPr>
            <p:cNvPr id="345" name="Google Shape;345;p34"/>
            <p:cNvSpPr/>
            <p:nvPr/>
          </p:nvSpPr>
          <p:spPr>
            <a:xfrm>
              <a:off x="4526237" y="2241575"/>
              <a:ext cx="548700" cy="4752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9AA1B"/>
            </a:solidFill>
            <a:ln w="9525" cap="flat" cmpd="sng">
              <a:solidFill>
                <a:srgbClr val="E9AA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4808089" y="2486740"/>
              <a:ext cx="106888" cy="117777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4820687" y="2358459"/>
              <a:ext cx="36042" cy="39489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4746830" y="2434116"/>
              <a:ext cx="12027" cy="13177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4719803" y="2405820"/>
              <a:ext cx="39054" cy="42788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4746830" y="2434116"/>
              <a:ext cx="40846" cy="45399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4686181" y="2353844"/>
              <a:ext cx="174761" cy="250674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4"/>
          <p:cNvGrpSpPr/>
          <p:nvPr/>
        </p:nvGrpSpPr>
        <p:grpSpPr>
          <a:xfrm>
            <a:off x="794613" y="2247125"/>
            <a:ext cx="548700" cy="475200"/>
            <a:chOff x="635488" y="2308600"/>
            <a:chExt cx="548700" cy="475200"/>
          </a:xfrm>
        </p:grpSpPr>
        <p:sp>
          <p:nvSpPr>
            <p:cNvPr id="353" name="Google Shape;353;p34"/>
            <p:cNvSpPr/>
            <p:nvPr/>
          </p:nvSpPr>
          <p:spPr>
            <a:xfrm>
              <a:off x="635488" y="2308600"/>
              <a:ext cx="548700" cy="4752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E516C"/>
            </a:solidFill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" name="Google Shape;354;p34"/>
            <p:cNvGrpSpPr/>
            <p:nvPr/>
          </p:nvGrpSpPr>
          <p:grpSpPr>
            <a:xfrm>
              <a:off x="764154" y="2415441"/>
              <a:ext cx="276853" cy="278071"/>
              <a:chOff x="-49764975" y="3551225"/>
              <a:chExt cx="299300" cy="300650"/>
            </a:xfrm>
          </p:grpSpPr>
          <p:sp>
            <p:nvSpPr>
              <p:cNvPr id="355" name="Google Shape;355;p34"/>
              <p:cNvSpPr/>
              <p:nvPr/>
            </p:nvSpPr>
            <p:spPr>
              <a:xfrm>
                <a:off x="-4976497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386" y="158"/>
                      <a:pt x="1197" y="0"/>
                      <a:pt x="10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>
                <a:off x="-49763400" y="3598250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299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7"/>
                      <a:pt x="870" y="1197"/>
                    </a:cubicBezTo>
                    <a:cubicBezTo>
                      <a:pt x="961" y="1197"/>
                      <a:pt x="1056" y="1166"/>
                      <a:pt x="1134" y="1103"/>
                    </a:cubicBezTo>
                    <a:cubicBezTo>
                      <a:pt x="1260" y="1008"/>
                      <a:pt x="1260" y="756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>
                <a:off x="-49763400" y="3703975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882" y="1"/>
                    </a:moveTo>
                    <a:cubicBezTo>
                      <a:pt x="796" y="1"/>
                      <a:pt x="709" y="40"/>
                      <a:pt x="630" y="119"/>
                    </a:cubicBezTo>
                    <a:lnTo>
                      <a:pt x="126" y="623"/>
                    </a:lnTo>
                    <a:cubicBezTo>
                      <a:pt x="0" y="749"/>
                      <a:pt x="0" y="970"/>
                      <a:pt x="126" y="1127"/>
                    </a:cubicBezTo>
                    <a:cubicBezTo>
                      <a:pt x="189" y="1190"/>
                      <a:pt x="276" y="1222"/>
                      <a:pt x="366" y="1222"/>
                    </a:cubicBezTo>
                    <a:cubicBezTo>
                      <a:pt x="457" y="1222"/>
                      <a:pt x="551" y="1190"/>
                      <a:pt x="630" y="1127"/>
                    </a:cubicBezTo>
                    <a:lnTo>
                      <a:pt x="1134" y="623"/>
                    </a:lnTo>
                    <a:cubicBezTo>
                      <a:pt x="1260" y="497"/>
                      <a:pt x="1260" y="276"/>
                      <a:pt x="1134" y="119"/>
                    </a:cubicBezTo>
                    <a:cubicBezTo>
                      <a:pt x="1056" y="40"/>
                      <a:pt x="96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-4950112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4"/>
              <p:cNvSpPr/>
              <p:nvPr/>
            </p:nvSpPr>
            <p:spPr>
              <a:xfrm>
                <a:off x="-49499550" y="3598250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906" y="0"/>
                    </a:moveTo>
                    <a:cubicBezTo>
                      <a:pt x="812" y="0"/>
                      <a:pt x="709" y="32"/>
                      <a:pt x="630" y="95"/>
                    </a:cubicBezTo>
                    <a:lnTo>
                      <a:pt x="126" y="599"/>
                    </a:lnTo>
                    <a:cubicBezTo>
                      <a:pt x="0" y="725"/>
                      <a:pt x="0" y="945"/>
                      <a:pt x="126" y="1103"/>
                    </a:cubicBezTo>
                    <a:cubicBezTo>
                      <a:pt x="205" y="1182"/>
                      <a:pt x="292" y="1221"/>
                      <a:pt x="378" y="1221"/>
                    </a:cubicBezTo>
                    <a:cubicBezTo>
                      <a:pt x="465" y="1221"/>
                      <a:pt x="552" y="1182"/>
                      <a:pt x="630" y="1103"/>
                    </a:cubicBezTo>
                    <a:lnTo>
                      <a:pt x="1134" y="599"/>
                    </a:lnTo>
                    <a:cubicBezTo>
                      <a:pt x="1260" y="473"/>
                      <a:pt x="1260" y="252"/>
                      <a:pt x="1134" y="95"/>
                    </a:cubicBezTo>
                    <a:cubicBezTo>
                      <a:pt x="1087" y="32"/>
                      <a:pt x="1001" y="0"/>
                      <a:pt x="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>
                <a:off x="-49499550" y="3704575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300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8"/>
                      <a:pt x="871" y="1198"/>
                    </a:cubicBezTo>
                    <a:cubicBezTo>
                      <a:pt x="961" y="1198"/>
                      <a:pt x="1056" y="1166"/>
                      <a:pt x="1134" y="1103"/>
                    </a:cubicBezTo>
                    <a:cubicBezTo>
                      <a:pt x="1260" y="1009"/>
                      <a:pt x="1260" y="757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4"/>
              <p:cNvSpPr/>
              <p:nvPr/>
            </p:nvSpPr>
            <p:spPr>
              <a:xfrm>
                <a:off x="-49725600" y="3551225"/>
                <a:ext cx="215050" cy="210875"/>
              </a:xfrm>
              <a:custGeom>
                <a:avLst/>
                <a:gdLst/>
                <a:ahLst/>
                <a:cxnLst/>
                <a:rect l="l" t="t" r="r" b="b"/>
                <a:pathLst>
                  <a:path w="8602" h="8435" extrusionOk="0">
                    <a:moveTo>
                      <a:pt x="4354" y="0"/>
                    </a:moveTo>
                    <a:cubicBezTo>
                      <a:pt x="4070" y="0"/>
                      <a:pt x="3783" y="28"/>
                      <a:pt x="3497" y="86"/>
                    </a:cubicBezTo>
                    <a:cubicBezTo>
                      <a:pt x="1922" y="401"/>
                      <a:pt x="630" y="1724"/>
                      <a:pt x="252" y="3299"/>
                    </a:cubicBezTo>
                    <a:cubicBezTo>
                      <a:pt x="0" y="4654"/>
                      <a:pt x="347" y="6040"/>
                      <a:pt x="1261" y="7017"/>
                    </a:cubicBezTo>
                    <a:cubicBezTo>
                      <a:pt x="1607" y="7395"/>
                      <a:pt x="1828" y="7930"/>
                      <a:pt x="1922" y="8434"/>
                    </a:cubicBezTo>
                    <a:lnTo>
                      <a:pt x="3025" y="8434"/>
                    </a:lnTo>
                    <a:lnTo>
                      <a:pt x="3025" y="5284"/>
                    </a:lnTo>
                    <a:cubicBezTo>
                      <a:pt x="3025" y="5158"/>
                      <a:pt x="4064" y="3141"/>
                      <a:pt x="4127" y="3047"/>
                    </a:cubicBezTo>
                    <a:cubicBezTo>
                      <a:pt x="4190" y="2921"/>
                      <a:pt x="4317" y="2858"/>
                      <a:pt x="4443" y="2858"/>
                    </a:cubicBezTo>
                    <a:cubicBezTo>
                      <a:pt x="4569" y="2858"/>
                      <a:pt x="4695" y="2921"/>
                      <a:pt x="4758" y="3047"/>
                    </a:cubicBezTo>
                    <a:cubicBezTo>
                      <a:pt x="4852" y="3141"/>
                      <a:pt x="5860" y="5158"/>
                      <a:pt x="5860" y="5284"/>
                    </a:cubicBezTo>
                    <a:lnTo>
                      <a:pt x="5860" y="8434"/>
                    </a:lnTo>
                    <a:lnTo>
                      <a:pt x="6963" y="8434"/>
                    </a:lnTo>
                    <a:cubicBezTo>
                      <a:pt x="7057" y="7930"/>
                      <a:pt x="7278" y="7395"/>
                      <a:pt x="7625" y="6985"/>
                    </a:cubicBezTo>
                    <a:cubicBezTo>
                      <a:pt x="8255" y="6260"/>
                      <a:pt x="8601" y="5284"/>
                      <a:pt x="8601" y="4244"/>
                    </a:cubicBezTo>
                    <a:cubicBezTo>
                      <a:pt x="8601" y="2984"/>
                      <a:pt x="8066" y="1787"/>
                      <a:pt x="7026" y="936"/>
                    </a:cubicBezTo>
                    <a:cubicBezTo>
                      <a:pt x="6270" y="327"/>
                      <a:pt x="5327" y="0"/>
                      <a:pt x="43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-49633450" y="3697475"/>
                <a:ext cx="354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418" y="2616"/>
                    </a:lnTo>
                    <a:lnTo>
                      <a:pt x="1418" y="1"/>
                    </a:lnTo>
                    <a:cubicBezTo>
                      <a:pt x="1198" y="95"/>
                      <a:pt x="946" y="127"/>
                      <a:pt x="725" y="127"/>
                    </a:cubicBezTo>
                    <a:cubicBezTo>
                      <a:pt x="473" y="127"/>
                      <a:pt x="252" y="9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>
                <a:off x="-49676775" y="3780975"/>
                <a:ext cx="123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1387" extrusionOk="0">
                    <a:moveTo>
                      <a:pt x="1" y="0"/>
                    </a:moveTo>
                    <a:lnTo>
                      <a:pt x="1" y="347"/>
                    </a:lnTo>
                    <a:cubicBezTo>
                      <a:pt x="1" y="946"/>
                      <a:pt x="473" y="1387"/>
                      <a:pt x="1072" y="1387"/>
                    </a:cubicBezTo>
                    <a:lnTo>
                      <a:pt x="3876" y="1387"/>
                    </a:lnTo>
                    <a:cubicBezTo>
                      <a:pt x="4474" y="1387"/>
                      <a:pt x="4947" y="946"/>
                      <a:pt x="4947" y="347"/>
                    </a:cubicBezTo>
                    <a:lnTo>
                      <a:pt x="49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4"/>
              <p:cNvSpPr/>
              <p:nvPr/>
            </p:nvSpPr>
            <p:spPr>
              <a:xfrm>
                <a:off x="-49630300" y="3651800"/>
                <a:ext cx="29150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253" extrusionOk="0">
                    <a:moveTo>
                      <a:pt x="599" y="1"/>
                    </a:moveTo>
                    <a:lnTo>
                      <a:pt x="0" y="1135"/>
                    </a:lnTo>
                    <a:cubicBezTo>
                      <a:pt x="189" y="1214"/>
                      <a:pt x="386" y="1253"/>
                      <a:pt x="583" y="1253"/>
                    </a:cubicBezTo>
                    <a:cubicBezTo>
                      <a:pt x="780" y="1253"/>
                      <a:pt x="977" y="1214"/>
                      <a:pt x="1166" y="1135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4"/>
              <p:cNvSpPr/>
              <p:nvPr/>
            </p:nvSpPr>
            <p:spPr>
              <a:xfrm>
                <a:off x="-49657875" y="3833750"/>
                <a:ext cx="851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725" extrusionOk="0">
                    <a:moveTo>
                      <a:pt x="1" y="0"/>
                    </a:moveTo>
                    <a:cubicBezTo>
                      <a:pt x="158" y="410"/>
                      <a:pt x="536" y="725"/>
                      <a:pt x="977" y="725"/>
                    </a:cubicBezTo>
                    <a:lnTo>
                      <a:pt x="2395" y="725"/>
                    </a:lnTo>
                    <a:cubicBezTo>
                      <a:pt x="2868" y="725"/>
                      <a:pt x="3246" y="41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6" name="Google Shape;366;p34"/>
          <p:cNvSpPr txBox="1">
            <a:spLocks noGrp="1"/>
          </p:cNvSpPr>
          <p:nvPr>
            <p:ph type="subTitle" idx="3"/>
          </p:nvPr>
        </p:nvSpPr>
        <p:spPr>
          <a:xfrm>
            <a:off x="1461450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更大的集群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更多的机器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更大的数据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更深更复杂的网络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endParaRPr lang="en-US" altLang="zh-CN" dirty="0"/>
          </a:p>
        </p:txBody>
      </p:sp>
      <p:sp>
        <p:nvSpPr>
          <p:cNvPr id="367" name="Google Shape;367;p34"/>
          <p:cNvSpPr txBox="1">
            <a:spLocks noGrp="1"/>
          </p:cNvSpPr>
          <p:nvPr>
            <p:ph type="subTitle" idx="4"/>
          </p:nvPr>
        </p:nvSpPr>
        <p:spPr>
          <a:xfrm>
            <a:off x="5335925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优化的模型</a:t>
            </a:r>
            <a:endParaRPr dirty="0"/>
          </a:p>
        </p:txBody>
      </p:sp>
      <p:grpSp>
        <p:nvGrpSpPr>
          <p:cNvPr id="34" name="Google Shape;1680;p61">
            <a:extLst>
              <a:ext uri="{FF2B5EF4-FFF2-40B4-BE49-F238E27FC236}">
                <a16:creationId xmlns:a16="http://schemas.microsoft.com/office/drawing/2014/main" id="{C131FD94-2B5E-480F-A49A-644FF2DF46BF}"/>
              </a:ext>
            </a:extLst>
          </p:cNvPr>
          <p:cNvGrpSpPr/>
          <p:nvPr/>
        </p:nvGrpSpPr>
        <p:grpSpPr>
          <a:xfrm>
            <a:off x="1461450" y="3658855"/>
            <a:ext cx="178498" cy="154747"/>
            <a:chOff x="5037700" y="2430325"/>
            <a:chExt cx="75950" cy="65850"/>
          </a:xfrm>
          <a:solidFill>
            <a:srgbClr val="3E516C"/>
          </a:solidFill>
        </p:grpSpPr>
        <p:sp>
          <p:nvSpPr>
            <p:cNvPr id="35" name="Google Shape;1681;p61">
              <a:extLst>
                <a:ext uri="{FF2B5EF4-FFF2-40B4-BE49-F238E27FC236}">
                  <a16:creationId xmlns:a16="http://schemas.microsoft.com/office/drawing/2014/main" id="{173CF13A-BC61-4BF9-80B6-68B7F94BB36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82;p61">
              <a:extLst>
                <a:ext uri="{FF2B5EF4-FFF2-40B4-BE49-F238E27FC236}">
                  <a16:creationId xmlns:a16="http://schemas.microsoft.com/office/drawing/2014/main" id="{771B37BC-F0AD-4D1D-9E6F-63EFEC563C1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366;p34">
            <a:extLst>
              <a:ext uri="{FF2B5EF4-FFF2-40B4-BE49-F238E27FC236}">
                <a16:creationId xmlns:a16="http://schemas.microsoft.com/office/drawing/2014/main" id="{216EF9A8-94BB-4187-A8B1-856CBE65F185}"/>
              </a:ext>
            </a:extLst>
          </p:cNvPr>
          <p:cNvSpPr txBox="1">
            <a:spLocks/>
          </p:cNvSpPr>
          <p:nvPr/>
        </p:nvSpPr>
        <p:spPr>
          <a:xfrm>
            <a:off x="1741810" y="3510889"/>
            <a:ext cx="2639839" cy="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重要的是成本的投入和模型优化</a:t>
            </a:r>
            <a:endParaRPr lang="en-US" altLang="zh-CN" dirty="0"/>
          </a:p>
        </p:txBody>
      </p:sp>
      <p:grpSp>
        <p:nvGrpSpPr>
          <p:cNvPr id="41" name="Google Shape;1680;p61">
            <a:extLst>
              <a:ext uri="{FF2B5EF4-FFF2-40B4-BE49-F238E27FC236}">
                <a16:creationId xmlns:a16="http://schemas.microsoft.com/office/drawing/2014/main" id="{F2722F3C-8F38-4C5B-A56F-371A9C9E31B0}"/>
              </a:ext>
            </a:extLst>
          </p:cNvPr>
          <p:cNvGrpSpPr/>
          <p:nvPr/>
        </p:nvGrpSpPr>
        <p:grpSpPr>
          <a:xfrm>
            <a:off x="5335924" y="3658855"/>
            <a:ext cx="178498" cy="154747"/>
            <a:chOff x="5037700" y="2430325"/>
            <a:chExt cx="75950" cy="65850"/>
          </a:xfrm>
          <a:solidFill>
            <a:srgbClr val="E9AA1B"/>
          </a:solidFill>
        </p:grpSpPr>
        <p:sp>
          <p:nvSpPr>
            <p:cNvPr id="42" name="Google Shape;1681;p61">
              <a:extLst>
                <a:ext uri="{FF2B5EF4-FFF2-40B4-BE49-F238E27FC236}">
                  <a16:creationId xmlns:a16="http://schemas.microsoft.com/office/drawing/2014/main" id="{F96095CB-2450-417D-866E-A61FCF4C16F8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82;p61">
              <a:extLst>
                <a:ext uri="{FF2B5EF4-FFF2-40B4-BE49-F238E27FC236}">
                  <a16:creationId xmlns:a16="http://schemas.microsoft.com/office/drawing/2014/main" id="{55699F5D-4845-4C49-B425-1DC87FAB86D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366;p34">
            <a:extLst>
              <a:ext uri="{FF2B5EF4-FFF2-40B4-BE49-F238E27FC236}">
                <a16:creationId xmlns:a16="http://schemas.microsoft.com/office/drawing/2014/main" id="{E1BF51C3-CE21-4194-8080-B60FDCF4952A}"/>
              </a:ext>
            </a:extLst>
          </p:cNvPr>
          <p:cNvSpPr txBox="1">
            <a:spLocks/>
          </p:cNvSpPr>
          <p:nvPr/>
        </p:nvSpPr>
        <p:spPr>
          <a:xfrm>
            <a:off x="5616284" y="3510889"/>
            <a:ext cx="2639839" cy="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重要的是网络计算图优化</a:t>
            </a:r>
            <a:endParaRPr lang="en-US" altLang="zh-CN" dirty="0"/>
          </a:p>
          <a:p>
            <a:pPr marL="228600" indent="-228600"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006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26" name="Google Shape;1358;p60">
            <a:extLst>
              <a:ext uri="{FF2B5EF4-FFF2-40B4-BE49-F238E27FC236}">
                <a16:creationId xmlns:a16="http://schemas.microsoft.com/office/drawing/2014/main" id="{962A73AE-9E78-49ED-8E76-32C8F146C71F}"/>
              </a:ext>
            </a:extLst>
          </p:cNvPr>
          <p:cNvSpPr/>
          <p:nvPr/>
        </p:nvSpPr>
        <p:spPr>
          <a:xfrm>
            <a:off x="5813889" y="1301613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E9AA1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63;p60">
            <a:extLst>
              <a:ext uri="{FF2B5EF4-FFF2-40B4-BE49-F238E27FC236}">
                <a16:creationId xmlns:a16="http://schemas.microsoft.com/office/drawing/2014/main" id="{7D4FAFDB-64D2-4963-A47D-5EA16AD84427}"/>
              </a:ext>
            </a:extLst>
          </p:cNvPr>
          <p:cNvSpPr txBox="1"/>
          <p:nvPr/>
        </p:nvSpPr>
        <p:spPr>
          <a:xfrm>
            <a:off x="5813895" y="1348557"/>
            <a:ext cx="791400" cy="2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内部网络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" name="Google Shape;1357;p60">
            <a:extLst>
              <a:ext uri="{FF2B5EF4-FFF2-40B4-BE49-F238E27FC236}">
                <a16:creationId xmlns:a16="http://schemas.microsoft.com/office/drawing/2014/main" id="{47BA99DB-D696-406C-A51F-692A02BADBB0}"/>
              </a:ext>
            </a:extLst>
          </p:cNvPr>
          <p:cNvSpPr/>
          <p:nvPr/>
        </p:nvSpPr>
        <p:spPr>
          <a:xfrm>
            <a:off x="1449822" y="2075532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362;p60">
            <a:extLst>
              <a:ext uri="{FF2B5EF4-FFF2-40B4-BE49-F238E27FC236}">
                <a16:creationId xmlns:a16="http://schemas.microsoft.com/office/drawing/2014/main" id="{E80CB39A-62D4-4584-97B4-E63D4840A43A}"/>
              </a:ext>
            </a:extLst>
          </p:cNvPr>
          <p:cNvSpPr txBox="1"/>
          <p:nvPr/>
        </p:nvSpPr>
        <p:spPr>
          <a:xfrm>
            <a:off x="1449822" y="2087071"/>
            <a:ext cx="791400" cy="33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数据增强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" name="Google Shape;1360;p60">
            <a:extLst>
              <a:ext uri="{FF2B5EF4-FFF2-40B4-BE49-F238E27FC236}">
                <a16:creationId xmlns:a16="http://schemas.microsoft.com/office/drawing/2014/main" id="{24386662-2E9D-4A58-A890-2307E334955D}"/>
              </a:ext>
            </a:extLst>
          </p:cNvPr>
          <p:cNvSpPr/>
          <p:nvPr/>
        </p:nvSpPr>
        <p:spPr>
          <a:xfrm>
            <a:off x="1449822" y="1297218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1425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361;p60">
            <a:extLst>
              <a:ext uri="{FF2B5EF4-FFF2-40B4-BE49-F238E27FC236}">
                <a16:creationId xmlns:a16="http://schemas.microsoft.com/office/drawing/2014/main" id="{B7FFAF28-2540-499C-8A32-3E855ED52DC3}"/>
              </a:ext>
            </a:extLst>
          </p:cNvPr>
          <p:cNvSpPr txBox="1"/>
          <p:nvPr/>
        </p:nvSpPr>
        <p:spPr>
          <a:xfrm>
            <a:off x="1449822" y="1308758"/>
            <a:ext cx="791400" cy="33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外部数据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2" name="Google Shape;1359;p60">
            <a:extLst>
              <a:ext uri="{FF2B5EF4-FFF2-40B4-BE49-F238E27FC236}">
                <a16:creationId xmlns:a16="http://schemas.microsoft.com/office/drawing/2014/main" id="{B451BDD7-B4C2-4504-8EA4-2F2AB75847C3}"/>
              </a:ext>
            </a:extLst>
          </p:cNvPr>
          <p:cNvSpPr/>
          <p:nvPr/>
        </p:nvSpPr>
        <p:spPr>
          <a:xfrm>
            <a:off x="4201992" y="2091407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64;p60">
            <a:extLst>
              <a:ext uri="{FF2B5EF4-FFF2-40B4-BE49-F238E27FC236}">
                <a16:creationId xmlns:a16="http://schemas.microsoft.com/office/drawing/2014/main" id="{D1BD7121-1F28-470E-9D75-5F0172CE3F15}"/>
              </a:ext>
            </a:extLst>
          </p:cNvPr>
          <p:cNvSpPr txBox="1"/>
          <p:nvPr/>
        </p:nvSpPr>
        <p:spPr>
          <a:xfrm>
            <a:off x="4201937" y="2126070"/>
            <a:ext cx="791400" cy="27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一阶优化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" name="Google Shape;1359;p60">
            <a:extLst>
              <a:ext uri="{FF2B5EF4-FFF2-40B4-BE49-F238E27FC236}">
                <a16:creationId xmlns:a16="http://schemas.microsoft.com/office/drawing/2014/main" id="{F1608A42-A264-41C9-8535-C761AF2234AE}"/>
              </a:ext>
            </a:extLst>
          </p:cNvPr>
          <p:cNvSpPr/>
          <p:nvPr/>
        </p:nvSpPr>
        <p:spPr>
          <a:xfrm>
            <a:off x="7493167" y="2114884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64;p60">
            <a:extLst>
              <a:ext uri="{FF2B5EF4-FFF2-40B4-BE49-F238E27FC236}">
                <a16:creationId xmlns:a16="http://schemas.microsoft.com/office/drawing/2014/main" id="{22630016-3FB4-4797-B2A0-FA47686DB144}"/>
              </a:ext>
            </a:extLst>
          </p:cNvPr>
          <p:cNvSpPr txBox="1"/>
          <p:nvPr/>
        </p:nvSpPr>
        <p:spPr>
          <a:xfrm>
            <a:off x="7506687" y="2111631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二阶优化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" name="Google Shape;1359;p60">
            <a:extLst>
              <a:ext uri="{FF2B5EF4-FFF2-40B4-BE49-F238E27FC236}">
                <a16:creationId xmlns:a16="http://schemas.microsoft.com/office/drawing/2014/main" id="{16BEDD06-B1BE-4BC7-AC5F-7EB67F0D86D2}"/>
              </a:ext>
            </a:extLst>
          </p:cNvPr>
          <p:cNvSpPr/>
          <p:nvPr/>
        </p:nvSpPr>
        <p:spPr>
          <a:xfrm>
            <a:off x="6057039" y="2095992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64;p60">
            <a:extLst>
              <a:ext uri="{FF2B5EF4-FFF2-40B4-BE49-F238E27FC236}">
                <a16:creationId xmlns:a16="http://schemas.microsoft.com/office/drawing/2014/main" id="{47073595-A534-4D73-A8D5-6AA0FE3CBD1D}"/>
              </a:ext>
            </a:extLst>
          </p:cNvPr>
          <p:cNvSpPr txBox="1"/>
          <p:nvPr/>
        </p:nvSpPr>
        <p:spPr>
          <a:xfrm>
            <a:off x="6057014" y="2150338"/>
            <a:ext cx="791400" cy="28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分治法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2" name="Google Shape;1367;p60">
            <a:extLst>
              <a:ext uri="{FF2B5EF4-FFF2-40B4-BE49-F238E27FC236}">
                <a16:creationId xmlns:a16="http://schemas.microsoft.com/office/drawing/2014/main" id="{9BA9628F-D679-4371-8D33-B41D25658587}"/>
              </a:ext>
            </a:extLst>
          </p:cNvPr>
          <p:cNvSpPr/>
          <p:nvPr/>
        </p:nvSpPr>
        <p:spPr>
          <a:xfrm rot="5400000">
            <a:off x="3614237" y="300082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368;p60">
            <a:extLst>
              <a:ext uri="{FF2B5EF4-FFF2-40B4-BE49-F238E27FC236}">
                <a16:creationId xmlns:a16="http://schemas.microsoft.com/office/drawing/2014/main" id="{C8F4A835-01F1-44B1-A4F0-E8A214DA4E22}"/>
              </a:ext>
            </a:extLst>
          </p:cNvPr>
          <p:cNvSpPr txBox="1"/>
          <p:nvPr/>
        </p:nvSpPr>
        <p:spPr>
          <a:xfrm rot="16200000">
            <a:off x="3614238" y="300082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权重初始化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" name="Google Shape;1367;p60">
            <a:extLst>
              <a:ext uri="{FF2B5EF4-FFF2-40B4-BE49-F238E27FC236}">
                <a16:creationId xmlns:a16="http://schemas.microsoft.com/office/drawing/2014/main" id="{0C13B2ED-0BC5-4A40-B8F3-5CAABC900994}"/>
              </a:ext>
            </a:extLst>
          </p:cNvPr>
          <p:cNvSpPr/>
          <p:nvPr/>
        </p:nvSpPr>
        <p:spPr>
          <a:xfrm rot="5400000">
            <a:off x="193838" y="2990847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68;p60">
            <a:extLst>
              <a:ext uri="{FF2B5EF4-FFF2-40B4-BE49-F238E27FC236}">
                <a16:creationId xmlns:a16="http://schemas.microsoft.com/office/drawing/2014/main" id="{DC539F51-C383-4569-84CA-A3E2FFB3A87B}"/>
              </a:ext>
            </a:extLst>
          </p:cNvPr>
          <p:cNvSpPr txBox="1"/>
          <p:nvPr/>
        </p:nvSpPr>
        <p:spPr>
          <a:xfrm rot="16200000">
            <a:off x="193839" y="2990847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平移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" name="Google Shape;1367;p60">
            <a:extLst>
              <a:ext uri="{FF2B5EF4-FFF2-40B4-BE49-F238E27FC236}">
                <a16:creationId xmlns:a16="http://schemas.microsoft.com/office/drawing/2014/main" id="{8ED4B645-260F-4B1C-9974-40D0730CB3AA}"/>
              </a:ext>
            </a:extLst>
          </p:cNvPr>
          <p:cNvSpPr/>
          <p:nvPr/>
        </p:nvSpPr>
        <p:spPr>
          <a:xfrm rot="5400000">
            <a:off x="671759" y="2990847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368;p60">
            <a:extLst>
              <a:ext uri="{FF2B5EF4-FFF2-40B4-BE49-F238E27FC236}">
                <a16:creationId xmlns:a16="http://schemas.microsoft.com/office/drawing/2014/main" id="{3EDB20F2-DD87-4CE9-849B-72A5C568CC76}"/>
              </a:ext>
            </a:extLst>
          </p:cNvPr>
          <p:cNvSpPr txBox="1"/>
          <p:nvPr/>
        </p:nvSpPr>
        <p:spPr>
          <a:xfrm rot="16200000">
            <a:off x="671760" y="2990847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翻转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2" name="Google Shape;1367;p60">
            <a:extLst>
              <a:ext uri="{FF2B5EF4-FFF2-40B4-BE49-F238E27FC236}">
                <a16:creationId xmlns:a16="http://schemas.microsoft.com/office/drawing/2014/main" id="{9B70C6CA-200B-471C-BBFA-BF33A278F48C}"/>
              </a:ext>
            </a:extLst>
          </p:cNvPr>
          <p:cNvSpPr/>
          <p:nvPr/>
        </p:nvSpPr>
        <p:spPr>
          <a:xfrm rot="5400000">
            <a:off x="1149573" y="2995838"/>
            <a:ext cx="801379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368;p60">
            <a:extLst>
              <a:ext uri="{FF2B5EF4-FFF2-40B4-BE49-F238E27FC236}">
                <a16:creationId xmlns:a16="http://schemas.microsoft.com/office/drawing/2014/main" id="{D15086C8-F1CF-4CEE-8F6F-34347F4ABDB0}"/>
              </a:ext>
            </a:extLst>
          </p:cNvPr>
          <p:cNvSpPr txBox="1"/>
          <p:nvPr/>
        </p:nvSpPr>
        <p:spPr>
          <a:xfrm rot="16200000">
            <a:off x="1149578" y="2995837"/>
            <a:ext cx="801378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噪声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" name="Google Shape;1367;p60">
            <a:extLst>
              <a:ext uri="{FF2B5EF4-FFF2-40B4-BE49-F238E27FC236}">
                <a16:creationId xmlns:a16="http://schemas.microsoft.com/office/drawing/2014/main" id="{DE90187E-8C6D-4B27-8895-EB988C813207}"/>
              </a:ext>
            </a:extLst>
          </p:cNvPr>
          <p:cNvSpPr/>
          <p:nvPr/>
        </p:nvSpPr>
        <p:spPr>
          <a:xfrm rot="5400000">
            <a:off x="1642358" y="300082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368;p60">
            <a:extLst>
              <a:ext uri="{FF2B5EF4-FFF2-40B4-BE49-F238E27FC236}">
                <a16:creationId xmlns:a16="http://schemas.microsoft.com/office/drawing/2014/main" id="{78626A02-7DDF-4857-BFAC-371A0E0AE95F}"/>
              </a:ext>
            </a:extLst>
          </p:cNvPr>
          <p:cNvSpPr txBox="1"/>
          <p:nvPr/>
        </p:nvSpPr>
        <p:spPr>
          <a:xfrm rot="16200000">
            <a:off x="1642359" y="300082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对比度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" name="Google Shape;1367;p60">
            <a:extLst>
              <a:ext uri="{FF2B5EF4-FFF2-40B4-BE49-F238E27FC236}">
                <a16:creationId xmlns:a16="http://schemas.microsoft.com/office/drawing/2014/main" id="{54DEC517-3134-4565-9F88-CB13FEA853B1}"/>
              </a:ext>
            </a:extLst>
          </p:cNvPr>
          <p:cNvSpPr/>
          <p:nvPr/>
        </p:nvSpPr>
        <p:spPr>
          <a:xfrm rot="5400000">
            <a:off x="2132492" y="300082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368;p60">
            <a:extLst>
              <a:ext uri="{FF2B5EF4-FFF2-40B4-BE49-F238E27FC236}">
                <a16:creationId xmlns:a16="http://schemas.microsoft.com/office/drawing/2014/main" id="{FDF2A412-8BA7-4446-B72B-B8AAC70F200E}"/>
              </a:ext>
            </a:extLst>
          </p:cNvPr>
          <p:cNvSpPr txBox="1"/>
          <p:nvPr/>
        </p:nvSpPr>
        <p:spPr>
          <a:xfrm rot="16200000">
            <a:off x="2132493" y="300082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缩放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8" name="Google Shape;1367;p60">
            <a:extLst>
              <a:ext uri="{FF2B5EF4-FFF2-40B4-BE49-F238E27FC236}">
                <a16:creationId xmlns:a16="http://schemas.microsoft.com/office/drawing/2014/main" id="{7AD5CA69-07A4-43AD-AA3D-44F776172572}"/>
              </a:ext>
            </a:extLst>
          </p:cNvPr>
          <p:cNvSpPr/>
          <p:nvPr/>
        </p:nvSpPr>
        <p:spPr>
          <a:xfrm rot="5400000">
            <a:off x="2627247" y="300082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368;p60">
            <a:extLst>
              <a:ext uri="{FF2B5EF4-FFF2-40B4-BE49-F238E27FC236}">
                <a16:creationId xmlns:a16="http://schemas.microsoft.com/office/drawing/2014/main" id="{1E17BC3B-A0EB-4A6F-82D9-2954E957A8D9}"/>
              </a:ext>
            </a:extLst>
          </p:cNvPr>
          <p:cNvSpPr txBox="1"/>
          <p:nvPr/>
        </p:nvSpPr>
        <p:spPr>
          <a:xfrm rot="16200000">
            <a:off x="2627248" y="300082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尺度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1" name="Google Shape;1367;p60">
            <a:extLst>
              <a:ext uri="{FF2B5EF4-FFF2-40B4-BE49-F238E27FC236}">
                <a16:creationId xmlns:a16="http://schemas.microsoft.com/office/drawing/2014/main" id="{8D39AC60-9BC7-4D8D-8702-E6068F5A25DD}"/>
              </a:ext>
            </a:extLst>
          </p:cNvPr>
          <p:cNvSpPr/>
          <p:nvPr/>
        </p:nvSpPr>
        <p:spPr>
          <a:xfrm rot="5400000">
            <a:off x="3112038" y="300082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368;p60">
            <a:extLst>
              <a:ext uri="{FF2B5EF4-FFF2-40B4-BE49-F238E27FC236}">
                <a16:creationId xmlns:a16="http://schemas.microsoft.com/office/drawing/2014/main" id="{16FDC374-567F-44AC-AEFF-73653D1FE383}"/>
              </a:ext>
            </a:extLst>
          </p:cNvPr>
          <p:cNvSpPr txBox="1"/>
          <p:nvPr/>
        </p:nvSpPr>
        <p:spPr>
          <a:xfrm rot="16200000">
            <a:off x="3112039" y="300082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梯度下降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3" name="Google Shape;1367;p60">
            <a:extLst>
              <a:ext uri="{FF2B5EF4-FFF2-40B4-BE49-F238E27FC236}">
                <a16:creationId xmlns:a16="http://schemas.microsoft.com/office/drawing/2014/main" id="{92A56292-7F12-46AB-9295-B241C7CD4946}"/>
              </a:ext>
            </a:extLst>
          </p:cNvPr>
          <p:cNvSpPr/>
          <p:nvPr/>
        </p:nvSpPr>
        <p:spPr>
          <a:xfrm rot="5400000">
            <a:off x="4110608" y="299084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368;p60">
            <a:extLst>
              <a:ext uri="{FF2B5EF4-FFF2-40B4-BE49-F238E27FC236}">
                <a16:creationId xmlns:a16="http://schemas.microsoft.com/office/drawing/2014/main" id="{4CFDE6C9-4FA7-4E5C-8D68-F13B28CD8D57}"/>
              </a:ext>
            </a:extLst>
          </p:cNvPr>
          <p:cNvSpPr txBox="1"/>
          <p:nvPr/>
        </p:nvSpPr>
        <p:spPr>
          <a:xfrm rot="16200000">
            <a:off x="4110609" y="299084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批规范化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5" name="Google Shape;1367;p60">
            <a:extLst>
              <a:ext uri="{FF2B5EF4-FFF2-40B4-BE49-F238E27FC236}">
                <a16:creationId xmlns:a16="http://schemas.microsoft.com/office/drawing/2014/main" id="{0CE01E13-D609-411E-915F-4BC4D79D8DD7}"/>
              </a:ext>
            </a:extLst>
          </p:cNvPr>
          <p:cNvSpPr/>
          <p:nvPr/>
        </p:nvSpPr>
        <p:spPr>
          <a:xfrm rot="5400000">
            <a:off x="4593066" y="300082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368;p60">
            <a:extLst>
              <a:ext uri="{FF2B5EF4-FFF2-40B4-BE49-F238E27FC236}">
                <a16:creationId xmlns:a16="http://schemas.microsoft.com/office/drawing/2014/main" id="{B5F30C2F-80FC-40F9-9313-3B68298861E3}"/>
              </a:ext>
            </a:extLst>
          </p:cNvPr>
          <p:cNvSpPr txBox="1"/>
          <p:nvPr/>
        </p:nvSpPr>
        <p:spPr>
          <a:xfrm rot="16200000">
            <a:off x="4593067" y="300082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</a:t>
            </a:r>
            <a:r>
              <a:rPr lang="en-US" altLang="zh-CN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ropout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" name="Google Shape;1367;p60">
            <a:extLst>
              <a:ext uri="{FF2B5EF4-FFF2-40B4-BE49-F238E27FC236}">
                <a16:creationId xmlns:a16="http://schemas.microsoft.com/office/drawing/2014/main" id="{0E9809AB-55D8-4C4D-86FC-59839ACFCCFC}"/>
              </a:ext>
            </a:extLst>
          </p:cNvPr>
          <p:cNvSpPr/>
          <p:nvPr/>
        </p:nvSpPr>
        <p:spPr>
          <a:xfrm rot="5400000">
            <a:off x="5082032" y="300082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368;p60">
            <a:extLst>
              <a:ext uri="{FF2B5EF4-FFF2-40B4-BE49-F238E27FC236}">
                <a16:creationId xmlns:a16="http://schemas.microsoft.com/office/drawing/2014/main" id="{097F5A82-E4DB-4A87-8DB2-E710DDCFB298}"/>
              </a:ext>
            </a:extLst>
          </p:cNvPr>
          <p:cNvSpPr txBox="1"/>
          <p:nvPr/>
        </p:nvSpPr>
        <p:spPr>
          <a:xfrm rot="16200000">
            <a:off x="5082033" y="300082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动量法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9" name="Google Shape;1367;p60">
            <a:extLst>
              <a:ext uri="{FF2B5EF4-FFF2-40B4-BE49-F238E27FC236}">
                <a16:creationId xmlns:a16="http://schemas.microsoft.com/office/drawing/2014/main" id="{713DDDE1-6331-4B94-8344-8EF170662A4E}"/>
              </a:ext>
            </a:extLst>
          </p:cNvPr>
          <p:cNvSpPr/>
          <p:nvPr/>
        </p:nvSpPr>
        <p:spPr>
          <a:xfrm rot="5400000">
            <a:off x="7056780" y="300082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368;p60">
            <a:extLst>
              <a:ext uri="{FF2B5EF4-FFF2-40B4-BE49-F238E27FC236}">
                <a16:creationId xmlns:a16="http://schemas.microsoft.com/office/drawing/2014/main" id="{2C6BEB8D-6D9A-4A01-853C-463DBF41C3A3}"/>
              </a:ext>
            </a:extLst>
          </p:cNvPr>
          <p:cNvSpPr txBox="1"/>
          <p:nvPr/>
        </p:nvSpPr>
        <p:spPr>
          <a:xfrm rot="16200000">
            <a:off x="7056781" y="300082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牛顿法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1" name="Google Shape;1367;p60">
            <a:extLst>
              <a:ext uri="{FF2B5EF4-FFF2-40B4-BE49-F238E27FC236}">
                <a16:creationId xmlns:a16="http://schemas.microsoft.com/office/drawing/2014/main" id="{9D13B644-BA56-4ADF-A908-464AC230095B}"/>
              </a:ext>
            </a:extLst>
          </p:cNvPr>
          <p:cNvSpPr/>
          <p:nvPr/>
        </p:nvSpPr>
        <p:spPr>
          <a:xfrm rot="5400000">
            <a:off x="5588985" y="299130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368;p60">
            <a:extLst>
              <a:ext uri="{FF2B5EF4-FFF2-40B4-BE49-F238E27FC236}">
                <a16:creationId xmlns:a16="http://schemas.microsoft.com/office/drawing/2014/main" id="{45ACE158-DDBC-4DE9-98C3-61371F0924DF}"/>
              </a:ext>
            </a:extLst>
          </p:cNvPr>
          <p:cNvSpPr txBox="1"/>
          <p:nvPr/>
        </p:nvSpPr>
        <p:spPr>
          <a:xfrm rot="16200000">
            <a:off x="5588986" y="299130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坐标下降法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3" name="Google Shape;1367;p60">
            <a:extLst>
              <a:ext uri="{FF2B5EF4-FFF2-40B4-BE49-F238E27FC236}">
                <a16:creationId xmlns:a16="http://schemas.microsoft.com/office/drawing/2014/main" id="{C5CBD8B6-E2F9-4BBB-90CF-7BC86480EA75}"/>
              </a:ext>
            </a:extLst>
          </p:cNvPr>
          <p:cNvSpPr/>
          <p:nvPr/>
        </p:nvSpPr>
        <p:spPr>
          <a:xfrm rot="5400000">
            <a:off x="6080603" y="3001288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368;p60">
            <a:extLst>
              <a:ext uri="{FF2B5EF4-FFF2-40B4-BE49-F238E27FC236}">
                <a16:creationId xmlns:a16="http://schemas.microsoft.com/office/drawing/2014/main" id="{CC8EE5E6-E694-46CD-BDDD-5B60694425E0}"/>
              </a:ext>
            </a:extLst>
          </p:cNvPr>
          <p:cNvSpPr txBox="1"/>
          <p:nvPr/>
        </p:nvSpPr>
        <p:spPr>
          <a:xfrm rot="16200000">
            <a:off x="6080604" y="3001288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SMO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5" name="Google Shape;1367;p60">
            <a:extLst>
              <a:ext uri="{FF2B5EF4-FFF2-40B4-BE49-F238E27FC236}">
                <a16:creationId xmlns:a16="http://schemas.microsoft.com/office/drawing/2014/main" id="{0AA905D9-735D-47F0-BB78-85B1C8471364}"/>
              </a:ext>
            </a:extLst>
          </p:cNvPr>
          <p:cNvSpPr/>
          <p:nvPr/>
        </p:nvSpPr>
        <p:spPr>
          <a:xfrm rot="5400000">
            <a:off x="6563410" y="3001288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368;p60">
            <a:extLst>
              <a:ext uri="{FF2B5EF4-FFF2-40B4-BE49-F238E27FC236}">
                <a16:creationId xmlns:a16="http://schemas.microsoft.com/office/drawing/2014/main" id="{92D5B721-10E0-4D23-96F8-D63096A755C1}"/>
              </a:ext>
            </a:extLst>
          </p:cNvPr>
          <p:cNvSpPr txBox="1"/>
          <p:nvPr/>
        </p:nvSpPr>
        <p:spPr>
          <a:xfrm rot="16200000">
            <a:off x="6563411" y="3001288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分阶段优化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" name="Google Shape;1359;p60">
            <a:extLst>
              <a:ext uri="{FF2B5EF4-FFF2-40B4-BE49-F238E27FC236}">
                <a16:creationId xmlns:a16="http://schemas.microsoft.com/office/drawing/2014/main" id="{591DB379-0FF5-467B-92F9-B91D0A90A24F}"/>
              </a:ext>
            </a:extLst>
          </p:cNvPr>
          <p:cNvSpPr/>
          <p:nvPr/>
        </p:nvSpPr>
        <p:spPr>
          <a:xfrm>
            <a:off x="1670910" y="4135284"/>
            <a:ext cx="1027826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364;p60">
            <a:extLst>
              <a:ext uri="{FF2B5EF4-FFF2-40B4-BE49-F238E27FC236}">
                <a16:creationId xmlns:a16="http://schemas.microsoft.com/office/drawing/2014/main" id="{9FF64D29-27FC-40F8-BBDE-7D4B9BACBA5D}"/>
              </a:ext>
            </a:extLst>
          </p:cNvPr>
          <p:cNvSpPr txBox="1"/>
          <p:nvPr/>
        </p:nvSpPr>
        <p:spPr>
          <a:xfrm>
            <a:off x="1671173" y="4087362"/>
            <a:ext cx="1027815" cy="43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随机梯度下降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1" name="Google Shape;1359;p60">
            <a:extLst>
              <a:ext uri="{FF2B5EF4-FFF2-40B4-BE49-F238E27FC236}">
                <a16:creationId xmlns:a16="http://schemas.microsoft.com/office/drawing/2014/main" id="{1D2FF037-7C62-43DD-B4E1-6BC4826FD7F3}"/>
              </a:ext>
            </a:extLst>
          </p:cNvPr>
          <p:cNvSpPr/>
          <p:nvPr/>
        </p:nvSpPr>
        <p:spPr>
          <a:xfrm>
            <a:off x="2863485" y="4135284"/>
            <a:ext cx="1027826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364;p60">
            <a:extLst>
              <a:ext uri="{FF2B5EF4-FFF2-40B4-BE49-F238E27FC236}">
                <a16:creationId xmlns:a16="http://schemas.microsoft.com/office/drawing/2014/main" id="{17C00FE2-CB9D-4355-9782-0762DADCB98D}"/>
              </a:ext>
            </a:extLst>
          </p:cNvPr>
          <p:cNvSpPr txBox="1"/>
          <p:nvPr/>
        </p:nvSpPr>
        <p:spPr>
          <a:xfrm>
            <a:off x="2863748" y="4087362"/>
            <a:ext cx="1027815" cy="43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批量梯度下降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3" name="Google Shape;1359;p60">
            <a:extLst>
              <a:ext uri="{FF2B5EF4-FFF2-40B4-BE49-F238E27FC236}">
                <a16:creationId xmlns:a16="http://schemas.microsoft.com/office/drawing/2014/main" id="{EC818242-1A49-481C-A153-8E37A113652C}"/>
              </a:ext>
            </a:extLst>
          </p:cNvPr>
          <p:cNvSpPr/>
          <p:nvPr/>
        </p:nvSpPr>
        <p:spPr>
          <a:xfrm>
            <a:off x="4032429" y="4135284"/>
            <a:ext cx="1098324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364;p60">
            <a:extLst>
              <a:ext uri="{FF2B5EF4-FFF2-40B4-BE49-F238E27FC236}">
                <a16:creationId xmlns:a16="http://schemas.microsoft.com/office/drawing/2014/main" id="{C677BC97-4116-4D7B-A96A-B2866C0425F9}"/>
              </a:ext>
            </a:extLst>
          </p:cNvPr>
          <p:cNvSpPr txBox="1"/>
          <p:nvPr/>
        </p:nvSpPr>
        <p:spPr>
          <a:xfrm>
            <a:off x="4032691" y="4087362"/>
            <a:ext cx="1098324" cy="43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小批量梯度下降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3" name="Google Shape;1359;p60">
            <a:extLst>
              <a:ext uri="{FF2B5EF4-FFF2-40B4-BE49-F238E27FC236}">
                <a16:creationId xmlns:a16="http://schemas.microsoft.com/office/drawing/2014/main" id="{2C9F047A-F519-475B-AD01-9A9EE55B264D}"/>
              </a:ext>
            </a:extLst>
          </p:cNvPr>
          <p:cNvSpPr/>
          <p:nvPr/>
        </p:nvSpPr>
        <p:spPr>
          <a:xfrm>
            <a:off x="5271357" y="4122925"/>
            <a:ext cx="718501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364;p60">
            <a:extLst>
              <a:ext uri="{FF2B5EF4-FFF2-40B4-BE49-F238E27FC236}">
                <a16:creationId xmlns:a16="http://schemas.microsoft.com/office/drawing/2014/main" id="{DE8F4466-3DD1-4443-A000-07C5B371186D}"/>
              </a:ext>
            </a:extLst>
          </p:cNvPr>
          <p:cNvSpPr txBox="1"/>
          <p:nvPr/>
        </p:nvSpPr>
        <p:spPr>
          <a:xfrm>
            <a:off x="5271619" y="4135284"/>
            <a:ext cx="718501" cy="31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AdaGrad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5" name="Google Shape;1359;p60">
            <a:extLst>
              <a:ext uri="{FF2B5EF4-FFF2-40B4-BE49-F238E27FC236}">
                <a16:creationId xmlns:a16="http://schemas.microsoft.com/office/drawing/2014/main" id="{2E719A74-0987-428C-9360-CE85BCBB51B3}"/>
              </a:ext>
            </a:extLst>
          </p:cNvPr>
          <p:cNvSpPr/>
          <p:nvPr/>
        </p:nvSpPr>
        <p:spPr>
          <a:xfrm>
            <a:off x="6129938" y="4122925"/>
            <a:ext cx="718501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364;p60">
            <a:extLst>
              <a:ext uri="{FF2B5EF4-FFF2-40B4-BE49-F238E27FC236}">
                <a16:creationId xmlns:a16="http://schemas.microsoft.com/office/drawing/2014/main" id="{4D3FDE9A-139A-413B-8AB3-941416F3CA33}"/>
              </a:ext>
            </a:extLst>
          </p:cNvPr>
          <p:cNvSpPr txBox="1"/>
          <p:nvPr/>
        </p:nvSpPr>
        <p:spPr>
          <a:xfrm>
            <a:off x="6130200" y="4135284"/>
            <a:ext cx="718501" cy="31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RMSProp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7" name="Google Shape;1359;p60">
            <a:extLst>
              <a:ext uri="{FF2B5EF4-FFF2-40B4-BE49-F238E27FC236}">
                <a16:creationId xmlns:a16="http://schemas.microsoft.com/office/drawing/2014/main" id="{CA202D2E-BA3E-4737-A17E-D8626562AC68}"/>
              </a:ext>
            </a:extLst>
          </p:cNvPr>
          <p:cNvSpPr/>
          <p:nvPr/>
        </p:nvSpPr>
        <p:spPr>
          <a:xfrm>
            <a:off x="6987995" y="4122925"/>
            <a:ext cx="718501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364;p60">
            <a:extLst>
              <a:ext uri="{FF2B5EF4-FFF2-40B4-BE49-F238E27FC236}">
                <a16:creationId xmlns:a16="http://schemas.microsoft.com/office/drawing/2014/main" id="{579CD9F9-1575-4736-8896-32B1F377360C}"/>
              </a:ext>
            </a:extLst>
          </p:cNvPr>
          <p:cNvSpPr txBox="1"/>
          <p:nvPr/>
        </p:nvSpPr>
        <p:spPr>
          <a:xfrm>
            <a:off x="6988257" y="4135284"/>
            <a:ext cx="718501" cy="31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AdaDeita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9" name="Google Shape;1359;p60">
            <a:extLst>
              <a:ext uri="{FF2B5EF4-FFF2-40B4-BE49-F238E27FC236}">
                <a16:creationId xmlns:a16="http://schemas.microsoft.com/office/drawing/2014/main" id="{638FE567-EC78-4C80-9313-88993A1E2D96}"/>
              </a:ext>
            </a:extLst>
          </p:cNvPr>
          <p:cNvSpPr/>
          <p:nvPr/>
        </p:nvSpPr>
        <p:spPr>
          <a:xfrm>
            <a:off x="7847772" y="4122925"/>
            <a:ext cx="718501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364;p60">
            <a:extLst>
              <a:ext uri="{FF2B5EF4-FFF2-40B4-BE49-F238E27FC236}">
                <a16:creationId xmlns:a16="http://schemas.microsoft.com/office/drawing/2014/main" id="{E0712613-ADE2-4960-B74C-CDD5AD9F9D3B}"/>
              </a:ext>
            </a:extLst>
          </p:cNvPr>
          <p:cNvSpPr txBox="1"/>
          <p:nvPr/>
        </p:nvSpPr>
        <p:spPr>
          <a:xfrm>
            <a:off x="7848034" y="4135284"/>
            <a:ext cx="718501" cy="31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Adam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3" name="Google Shape;1367;p60">
            <a:extLst>
              <a:ext uri="{FF2B5EF4-FFF2-40B4-BE49-F238E27FC236}">
                <a16:creationId xmlns:a16="http://schemas.microsoft.com/office/drawing/2014/main" id="{255C4651-0AF0-4996-86AE-E682EAF26B5F}"/>
              </a:ext>
            </a:extLst>
          </p:cNvPr>
          <p:cNvSpPr/>
          <p:nvPr/>
        </p:nvSpPr>
        <p:spPr>
          <a:xfrm rot="5400000">
            <a:off x="7577287" y="2990844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368;p60">
            <a:extLst>
              <a:ext uri="{FF2B5EF4-FFF2-40B4-BE49-F238E27FC236}">
                <a16:creationId xmlns:a16="http://schemas.microsoft.com/office/drawing/2014/main" id="{4883B855-F3AF-4F72-8DBD-410A2550D1A6}"/>
              </a:ext>
            </a:extLst>
          </p:cNvPr>
          <p:cNvSpPr txBox="1"/>
          <p:nvPr/>
        </p:nvSpPr>
        <p:spPr>
          <a:xfrm rot="16200000">
            <a:off x="7577288" y="2990844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拟牛顿法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5" name="Google Shape;1367;p60">
            <a:extLst>
              <a:ext uri="{FF2B5EF4-FFF2-40B4-BE49-F238E27FC236}">
                <a16:creationId xmlns:a16="http://schemas.microsoft.com/office/drawing/2014/main" id="{D2587414-B19B-4527-B004-80F966B66A00}"/>
              </a:ext>
            </a:extLst>
          </p:cNvPr>
          <p:cNvSpPr/>
          <p:nvPr/>
        </p:nvSpPr>
        <p:spPr>
          <a:xfrm rot="5400000">
            <a:off x="8073182" y="300082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368;p60">
            <a:extLst>
              <a:ext uri="{FF2B5EF4-FFF2-40B4-BE49-F238E27FC236}">
                <a16:creationId xmlns:a16="http://schemas.microsoft.com/office/drawing/2014/main" id="{A7661B0C-4053-4E44-804F-B709F3B7D5E6}"/>
              </a:ext>
            </a:extLst>
          </p:cNvPr>
          <p:cNvSpPr txBox="1"/>
          <p:nvPr/>
        </p:nvSpPr>
        <p:spPr>
          <a:xfrm rot="16200000">
            <a:off x="8073183" y="300082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可信域牛顿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id="{E00C3EBE-6D74-4383-B61A-F46F2EC08CD6}"/>
              </a:ext>
            </a:extLst>
          </p:cNvPr>
          <p:cNvSpPr/>
          <p:nvPr/>
        </p:nvSpPr>
        <p:spPr>
          <a:xfrm rot="5400000">
            <a:off x="1671500" y="1258807"/>
            <a:ext cx="283370" cy="2635058"/>
          </a:xfrm>
          <a:prstGeom prst="leftBrace">
            <a:avLst/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左大括号 118">
            <a:extLst>
              <a:ext uri="{FF2B5EF4-FFF2-40B4-BE49-F238E27FC236}">
                <a16:creationId xmlns:a16="http://schemas.microsoft.com/office/drawing/2014/main" id="{29D03E61-EB32-4762-BEE3-D4DF58FF188F}"/>
              </a:ext>
            </a:extLst>
          </p:cNvPr>
          <p:cNvSpPr/>
          <p:nvPr/>
        </p:nvSpPr>
        <p:spPr>
          <a:xfrm rot="5400000">
            <a:off x="6111036" y="-116572"/>
            <a:ext cx="283368" cy="4063689"/>
          </a:xfrm>
          <a:prstGeom prst="leftBrace">
            <a:avLst>
              <a:gd name="adj1" fmla="val 8333"/>
              <a:gd name="adj2" fmla="val 50211"/>
            </a:avLst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左大括号 119">
            <a:extLst>
              <a:ext uri="{FF2B5EF4-FFF2-40B4-BE49-F238E27FC236}">
                <a16:creationId xmlns:a16="http://schemas.microsoft.com/office/drawing/2014/main" id="{DB168A04-4E11-43AF-AB2D-1763BA6F1A5D}"/>
              </a:ext>
            </a:extLst>
          </p:cNvPr>
          <p:cNvSpPr/>
          <p:nvPr/>
        </p:nvSpPr>
        <p:spPr>
          <a:xfrm rot="5400000">
            <a:off x="4307900" y="1482263"/>
            <a:ext cx="292997" cy="2234916"/>
          </a:xfrm>
          <a:prstGeom prst="leftBrace">
            <a:avLst/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左大括号 120">
            <a:extLst>
              <a:ext uri="{FF2B5EF4-FFF2-40B4-BE49-F238E27FC236}">
                <a16:creationId xmlns:a16="http://schemas.microsoft.com/office/drawing/2014/main" id="{C932C7BA-1DCE-4D1F-B68F-63ED3CCE3C40}"/>
              </a:ext>
            </a:extLst>
          </p:cNvPr>
          <p:cNvSpPr/>
          <p:nvPr/>
        </p:nvSpPr>
        <p:spPr>
          <a:xfrm rot="5400000">
            <a:off x="6323629" y="2011023"/>
            <a:ext cx="269601" cy="1200791"/>
          </a:xfrm>
          <a:prstGeom prst="leftBrace">
            <a:avLst/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左大括号 121">
            <a:extLst>
              <a:ext uri="{FF2B5EF4-FFF2-40B4-BE49-F238E27FC236}">
                <a16:creationId xmlns:a16="http://schemas.microsoft.com/office/drawing/2014/main" id="{D01CE5EF-7A11-41FB-8B1E-7F4FA13EEA9F}"/>
              </a:ext>
            </a:extLst>
          </p:cNvPr>
          <p:cNvSpPr/>
          <p:nvPr/>
        </p:nvSpPr>
        <p:spPr>
          <a:xfrm rot="5400000">
            <a:off x="7801736" y="1981685"/>
            <a:ext cx="264789" cy="1264283"/>
          </a:xfrm>
          <a:prstGeom prst="leftBrace">
            <a:avLst/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左大括号 122">
            <a:extLst>
              <a:ext uri="{FF2B5EF4-FFF2-40B4-BE49-F238E27FC236}">
                <a16:creationId xmlns:a16="http://schemas.microsoft.com/office/drawing/2014/main" id="{0DFC805C-65F9-45D9-86E4-82C84615FF01}"/>
              </a:ext>
            </a:extLst>
          </p:cNvPr>
          <p:cNvSpPr/>
          <p:nvPr/>
        </p:nvSpPr>
        <p:spPr>
          <a:xfrm rot="5400000">
            <a:off x="3171366" y="2151700"/>
            <a:ext cx="437433" cy="3338053"/>
          </a:xfrm>
          <a:prstGeom prst="leftBrace">
            <a:avLst>
              <a:gd name="adj1" fmla="val 8333"/>
              <a:gd name="adj2" fmla="val 47955"/>
            </a:avLst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左大括号 123">
            <a:extLst>
              <a:ext uri="{FF2B5EF4-FFF2-40B4-BE49-F238E27FC236}">
                <a16:creationId xmlns:a16="http://schemas.microsoft.com/office/drawing/2014/main" id="{6F34134E-84CE-4339-8216-AA414BA689DD}"/>
              </a:ext>
            </a:extLst>
          </p:cNvPr>
          <p:cNvSpPr/>
          <p:nvPr/>
        </p:nvSpPr>
        <p:spPr>
          <a:xfrm rot="5400000">
            <a:off x="6660275" y="2260703"/>
            <a:ext cx="458754" cy="3141368"/>
          </a:xfrm>
          <a:prstGeom prst="leftBrace">
            <a:avLst>
              <a:gd name="adj1" fmla="val 8333"/>
              <a:gd name="adj2" fmla="val 92570"/>
            </a:avLst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左大括号 124">
            <a:extLst>
              <a:ext uri="{FF2B5EF4-FFF2-40B4-BE49-F238E27FC236}">
                <a16:creationId xmlns:a16="http://schemas.microsoft.com/office/drawing/2014/main" id="{32112C6A-4513-4E10-B105-4A1255A5EB55}"/>
              </a:ext>
            </a:extLst>
          </p:cNvPr>
          <p:cNvSpPr/>
          <p:nvPr/>
        </p:nvSpPr>
        <p:spPr>
          <a:xfrm rot="5400000">
            <a:off x="1717721" y="1563898"/>
            <a:ext cx="264883" cy="675119"/>
          </a:xfrm>
          <a:prstGeom prst="leftBrace">
            <a:avLst>
              <a:gd name="adj1" fmla="val 8333"/>
              <a:gd name="adj2" fmla="val 50211"/>
            </a:avLst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Google Shape;339;p34">
            <a:extLst>
              <a:ext uri="{FF2B5EF4-FFF2-40B4-BE49-F238E27FC236}">
                <a16:creationId xmlns:a16="http://schemas.microsoft.com/office/drawing/2014/main" id="{D6FA4B96-6859-464B-9091-4B8C38FB3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279" y="467760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dirty="0"/>
              <a:t>深度学习</a:t>
            </a:r>
            <a:r>
              <a:rPr lang="es" altLang="zh-CN" dirty="0"/>
              <a:t> </a:t>
            </a:r>
            <a:r>
              <a:rPr lang="zh-CN" altLang="en-US" b="1" dirty="0">
                <a:solidFill>
                  <a:srgbClr val="E9AA1B"/>
                </a:solidFill>
              </a:rPr>
              <a:t>训练阶段</a:t>
            </a:r>
            <a:r>
              <a:rPr lang="es" b="1" dirty="0"/>
              <a:t> </a:t>
            </a:r>
            <a:r>
              <a:rPr lang="zh-CN" altLang="en-US" b="1" dirty="0"/>
              <a:t>优化</a:t>
            </a:r>
            <a:endParaRPr dirty="0"/>
          </a:p>
        </p:txBody>
      </p:sp>
      <p:sp>
        <p:nvSpPr>
          <p:cNvPr id="127" name="Google Shape;341;p34">
            <a:extLst>
              <a:ext uri="{FF2B5EF4-FFF2-40B4-BE49-F238E27FC236}">
                <a16:creationId xmlns:a16="http://schemas.microsoft.com/office/drawing/2014/main" id="{53206AF7-44E3-4AB4-9716-05AC3F9B1F25}"/>
              </a:ext>
            </a:extLst>
          </p:cNvPr>
          <p:cNvSpPr/>
          <p:nvPr/>
        </p:nvSpPr>
        <p:spPr>
          <a:xfrm rot="10800000">
            <a:off x="572737" y="551292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26" name="Google Shape;1358;p60">
            <a:extLst>
              <a:ext uri="{FF2B5EF4-FFF2-40B4-BE49-F238E27FC236}">
                <a16:creationId xmlns:a16="http://schemas.microsoft.com/office/drawing/2014/main" id="{962A73AE-9E78-49ED-8E76-32C8F146C71F}"/>
              </a:ext>
            </a:extLst>
          </p:cNvPr>
          <p:cNvSpPr/>
          <p:nvPr/>
        </p:nvSpPr>
        <p:spPr>
          <a:xfrm>
            <a:off x="6340054" y="1292603"/>
            <a:ext cx="1034525" cy="341591"/>
          </a:xfrm>
          <a:prstGeom prst="roundRect">
            <a:avLst>
              <a:gd name="adj" fmla="val 16667"/>
            </a:avLst>
          </a:prstGeom>
          <a:solidFill>
            <a:srgbClr val="E9AA1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63;p60">
            <a:extLst>
              <a:ext uri="{FF2B5EF4-FFF2-40B4-BE49-F238E27FC236}">
                <a16:creationId xmlns:a16="http://schemas.microsoft.com/office/drawing/2014/main" id="{7D4FAFDB-64D2-4963-A47D-5EA16AD84427}"/>
              </a:ext>
            </a:extLst>
          </p:cNvPr>
          <p:cNvSpPr txBox="1"/>
          <p:nvPr/>
        </p:nvSpPr>
        <p:spPr>
          <a:xfrm>
            <a:off x="6340061" y="1339547"/>
            <a:ext cx="1034518" cy="2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优化推理引擎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" name="Google Shape;1357;p60">
            <a:extLst>
              <a:ext uri="{FF2B5EF4-FFF2-40B4-BE49-F238E27FC236}">
                <a16:creationId xmlns:a16="http://schemas.microsoft.com/office/drawing/2014/main" id="{47BA99DB-D696-406C-A51F-692A02BADBB0}"/>
              </a:ext>
            </a:extLst>
          </p:cNvPr>
          <p:cNvSpPr/>
          <p:nvPr/>
        </p:nvSpPr>
        <p:spPr>
          <a:xfrm>
            <a:off x="799664" y="2075068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362;p60">
            <a:extLst>
              <a:ext uri="{FF2B5EF4-FFF2-40B4-BE49-F238E27FC236}">
                <a16:creationId xmlns:a16="http://schemas.microsoft.com/office/drawing/2014/main" id="{E80CB39A-62D4-4584-97B4-E63D4840A43A}"/>
              </a:ext>
            </a:extLst>
          </p:cNvPr>
          <p:cNvSpPr txBox="1"/>
          <p:nvPr/>
        </p:nvSpPr>
        <p:spPr>
          <a:xfrm>
            <a:off x="799664" y="2086607"/>
            <a:ext cx="791400" cy="33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前端压缩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" name="Google Shape;1360;p60">
            <a:extLst>
              <a:ext uri="{FF2B5EF4-FFF2-40B4-BE49-F238E27FC236}">
                <a16:creationId xmlns:a16="http://schemas.microsoft.com/office/drawing/2014/main" id="{24386662-2E9D-4A58-A890-2307E334955D}"/>
              </a:ext>
            </a:extLst>
          </p:cNvPr>
          <p:cNvSpPr/>
          <p:nvPr/>
        </p:nvSpPr>
        <p:spPr>
          <a:xfrm>
            <a:off x="1856393" y="1292603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1425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361;p60">
            <a:extLst>
              <a:ext uri="{FF2B5EF4-FFF2-40B4-BE49-F238E27FC236}">
                <a16:creationId xmlns:a16="http://schemas.microsoft.com/office/drawing/2014/main" id="{B7FFAF28-2540-499C-8A32-3E855ED52DC3}"/>
              </a:ext>
            </a:extLst>
          </p:cNvPr>
          <p:cNvSpPr txBox="1"/>
          <p:nvPr/>
        </p:nvSpPr>
        <p:spPr>
          <a:xfrm>
            <a:off x="1856393" y="1304143"/>
            <a:ext cx="791400" cy="33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模型压缩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2" name="Google Shape;1359;p60">
            <a:extLst>
              <a:ext uri="{FF2B5EF4-FFF2-40B4-BE49-F238E27FC236}">
                <a16:creationId xmlns:a16="http://schemas.microsoft.com/office/drawing/2014/main" id="{B451BDD7-B4C2-4504-8EA4-2F2AB75847C3}"/>
              </a:ext>
            </a:extLst>
          </p:cNvPr>
          <p:cNvSpPr/>
          <p:nvPr/>
        </p:nvSpPr>
        <p:spPr>
          <a:xfrm>
            <a:off x="5412234" y="2114884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64;p60">
            <a:extLst>
              <a:ext uri="{FF2B5EF4-FFF2-40B4-BE49-F238E27FC236}">
                <a16:creationId xmlns:a16="http://schemas.microsoft.com/office/drawing/2014/main" id="{D1BD7121-1F28-470E-9D75-5F0172CE3F15}"/>
              </a:ext>
            </a:extLst>
          </p:cNvPr>
          <p:cNvSpPr txBox="1"/>
          <p:nvPr/>
        </p:nvSpPr>
        <p:spPr>
          <a:xfrm>
            <a:off x="5412179" y="2149547"/>
            <a:ext cx="791400" cy="27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TVM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" name="Google Shape;1359;p60">
            <a:extLst>
              <a:ext uri="{FF2B5EF4-FFF2-40B4-BE49-F238E27FC236}">
                <a16:creationId xmlns:a16="http://schemas.microsoft.com/office/drawing/2014/main" id="{F1608A42-A264-41C9-8535-C761AF2234AE}"/>
              </a:ext>
            </a:extLst>
          </p:cNvPr>
          <p:cNvSpPr/>
          <p:nvPr/>
        </p:nvSpPr>
        <p:spPr>
          <a:xfrm>
            <a:off x="7493167" y="2114884"/>
            <a:ext cx="881712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64;p60">
            <a:extLst>
              <a:ext uri="{FF2B5EF4-FFF2-40B4-BE49-F238E27FC236}">
                <a16:creationId xmlns:a16="http://schemas.microsoft.com/office/drawing/2014/main" id="{22630016-3FB4-4797-B2A0-FA47686DB144}"/>
              </a:ext>
            </a:extLst>
          </p:cNvPr>
          <p:cNvSpPr txBox="1"/>
          <p:nvPr/>
        </p:nvSpPr>
        <p:spPr>
          <a:xfrm>
            <a:off x="7506687" y="2111631"/>
            <a:ext cx="881712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OpenVINO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" name="Google Shape;1359;p60">
            <a:extLst>
              <a:ext uri="{FF2B5EF4-FFF2-40B4-BE49-F238E27FC236}">
                <a16:creationId xmlns:a16="http://schemas.microsoft.com/office/drawing/2014/main" id="{16BEDD06-B1BE-4BC7-AC5F-7EB67F0D86D2}"/>
              </a:ext>
            </a:extLst>
          </p:cNvPr>
          <p:cNvSpPr/>
          <p:nvPr/>
        </p:nvSpPr>
        <p:spPr>
          <a:xfrm>
            <a:off x="6452713" y="2105289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64;p60">
            <a:extLst>
              <a:ext uri="{FF2B5EF4-FFF2-40B4-BE49-F238E27FC236}">
                <a16:creationId xmlns:a16="http://schemas.microsoft.com/office/drawing/2014/main" id="{47073595-A534-4D73-A8D5-6AA0FE3CBD1D}"/>
              </a:ext>
            </a:extLst>
          </p:cNvPr>
          <p:cNvSpPr txBox="1"/>
          <p:nvPr/>
        </p:nvSpPr>
        <p:spPr>
          <a:xfrm>
            <a:off x="6452688" y="2159635"/>
            <a:ext cx="791400" cy="28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</a:t>
            </a:r>
            <a:r>
              <a:rPr lang="en-US" altLang="zh-CN" sz="1000" dirty="0" err="1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ensorRT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" name="Google Shape;1367;p60">
            <a:extLst>
              <a:ext uri="{FF2B5EF4-FFF2-40B4-BE49-F238E27FC236}">
                <a16:creationId xmlns:a16="http://schemas.microsoft.com/office/drawing/2014/main" id="{0C13B2ED-0BC5-4A40-B8F3-5CAABC900994}"/>
              </a:ext>
            </a:extLst>
          </p:cNvPr>
          <p:cNvSpPr/>
          <p:nvPr/>
        </p:nvSpPr>
        <p:spPr>
          <a:xfrm rot="5400000">
            <a:off x="340355" y="2992928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68;p60">
            <a:extLst>
              <a:ext uri="{FF2B5EF4-FFF2-40B4-BE49-F238E27FC236}">
                <a16:creationId xmlns:a16="http://schemas.microsoft.com/office/drawing/2014/main" id="{DC539F51-C383-4569-84CA-A3E2FFB3A87B}"/>
              </a:ext>
            </a:extLst>
          </p:cNvPr>
          <p:cNvSpPr txBox="1"/>
          <p:nvPr/>
        </p:nvSpPr>
        <p:spPr>
          <a:xfrm rot="16200000">
            <a:off x="340356" y="2992928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知识蒸馏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" name="Google Shape;1367;p60">
            <a:extLst>
              <a:ext uri="{FF2B5EF4-FFF2-40B4-BE49-F238E27FC236}">
                <a16:creationId xmlns:a16="http://schemas.microsoft.com/office/drawing/2014/main" id="{8ED4B645-260F-4B1C-9974-40D0730CB3AA}"/>
              </a:ext>
            </a:extLst>
          </p:cNvPr>
          <p:cNvSpPr/>
          <p:nvPr/>
        </p:nvSpPr>
        <p:spPr>
          <a:xfrm rot="5400000">
            <a:off x="1024568" y="300205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368;p60">
            <a:extLst>
              <a:ext uri="{FF2B5EF4-FFF2-40B4-BE49-F238E27FC236}">
                <a16:creationId xmlns:a16="http://schemas.microsoft.com/office/drawing/2014/main" id="{3EDB20F2-DD87-4CE9-849B-72A5C568CC76}"/>
              </a:ext>
            </a:extLst>
          </p:cNvPr>
          <p:cNvSpPr txBox="1"/>
          <p:nvPr/>
        </p:nvSpPr>
        <p:spPr>
          <a:xfrm rot="16200000">
            <a:off x="1024569" y="300205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紧凑结构化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2" name="Google Shape;1367;p60">
            <a:extLst>
              <a:ext uri="{FF2B5EF4-FFF2-40B4-BE49-F238E27FC236}">
                <a16:creationId xmlns:a16="http://schemas.microsoft.com/office/drawing/2014/main" id="{9B70C6CA-200B-471C-BBFA-BF33A278F48C}"/>
              </a:ext>
            </a:extLst>
          </p:cNvPr>
          <p:cNvSpPr/>
          <p:nvPr/>
        </p:nvSpPr>
        <p:spPr>
          <a:xfrm rot="5400000">
            <a:off x="1703792" y="3002913"/>
            <a:ext cx="801379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368;p60">
            <a:extLst>
              <a:ext uri="{FF2B5EF4-FFF2-40B4-BE49-F238E27FC236}">
                <a16:creationId xmlns:a16="http://schemas.microsoft.com/office/drawing/2014/main" id="{D15086C8-F1CF-4CEE-8F6F-34347F4ABDB0}"/>
              </a:ext>
            </a:extLst>
          </p:cNvPr>
          <p:cNvSpPr txBox="1"/>
          <p:nvPr/>
        </p:nvSpPr>
        <p:spPr>
          <a:xfrm rot="16200000">
            <a:off x="1703797" y="3002912"/>
            <a:ext cx="801378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滤波器剪枝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" name="Google Shape;1367;p60">
            <a:extLst>
              <a:ext uri="{FF2B5EF4-FFF2-40B4-BE49-F238E27FC236}">
                <a16:creationId xmlns:a16="http://schemas.microsoft.com/office/drawing/2014/main" id="{DE90187E-8C6D-4B27-8895-EB988C813207}"/>
              </a:ext>
            </a:extLst>
          </p:cNvPr>
          <p:cNvSpPr/>
          <p:nvPr/>
        </p:nvSpPr>
        <p:spPr>
          <a:xfrm rot="5400000">
            <a:off x="2326067" y="3002520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368;p60">
            <a:extLst>
              <a:ext uri="{FF2B5EF4-FFF2-40B4-BE49-F238E27FC236}">
                <a16:creationId xmlns:a16="http://schemas.microsoft.com/office/drawing/2014/main" id="{78626A02-7DDF-4857-BFAC-371A0E0AE95F}"/>
              </a:ext>
            </a:extLst>
          </p:cNvPr>
          <p:cNvSpPr txBox="1"/>
          <p:nvPr/>
        </p:nvSpPr>
        <p:spPr>
          <a:xfrm rot="16200000">
            <a:off x="2326068" y="3002520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低秩近似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" name="Google Shape;1367;p60">
            <a:extLst>
              <a:ext uri="{FF2B5EF4-FFF2-40B4-BE49-F238E27FC236}">
                <a16:creationId xmlns:a16="http://schemas.microsoft.com/office/drawing/2014/main" id="{54DEC517-3134-4565-9F88-CB13FEA853B1}"/>
              </a:ext>
            </a:extLst>
          </p:cNvPr>
          <p:cNvSpPr/>
          <p:nvPr/>
        </p:nvSpPr>
        <p:spPr>
          <a:xfrm rot="5400000">
            <a:off x="4330783" y="3000204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368;p60">
            <a:extLst>
              <a:ext uri="{FF2B5EF4-FFF2-40B4-BE49-F238E27FC236}">
                <a16:creationId xmlns:a16="http://schemas.microsoft.com/office/drawing/2014/main" id="{FDF2A412-8BA7-4446-B72B-B8AAC70F200E}"/>
              </a:ext>
            </a:extLst>
          </p:cNvPr>
          <p:cNvSpPr txBox="1"/>
          <p:nvPr/>
        </p:nvSpPr>
        <p:spPr>
          <a:xfrm rot="16200000">
            <a:off x="4330784" y="3000204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随机剪枝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8" name="Google Shape;1367;p60">
            <a:extLst>
              <a:ext uri="{FF2B5EF4-FFF2-40B4-BE49-F238E27FC236}">
                <a16:creationId xmlns:a16="http://schemas.microsoft.com/office/drawing/2014/main" id="{7AD5CA69-07A4-43AD-AA3D-44F776172572}"/>
              </a:ext>
            </a:extLst>
          </p:cNvPr>
          <p:cNvSpPr/>
          <p:nvPr/>
        </p:nvSpPr>
        <p:spPr>
          <a:xfrm rot="5400000">
            <a:off x="3680226" y="3000824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368;p60">
            <a:extLst>
              <a:ext uri="{FF2B5EF4-FFF2-40B4-BE49-F238E27FC236}">
                <a16:creationId xmlns:a16="http://schemas.microsoft.com/office/drawing/2014/main" id="{1E17BC3B-A0EB-4A6F-82D9-2954E957A8D9}"/>
              </a:ext>
            </a:extLst>
          </p:cNvPr>
          <p:cNvSpPr txBox="1"/>
          <p:nvPr/>
        </p:nvSpPr>
        <p:spPr>
          <a:xfrm rot="16200000">
            <a:off x="3680227" y="3000824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参数量化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" name="Google Shape;1359;p60">
            <a:extLst>
              <a:ext uri="{FF2B5EF4-FFF2-40B4-BE49-F238E27FC236}">
                <a16:creationId xmlns:a16="http://schemas.microsoft.com/office/drawing/2014/main" id="{591DB379-0FF5-467B-92F9-B91D0A90A24F}"/>
              </a:ext>
            </a:extLst>
          </p:cNvPr>
          <p:cNvSpPr/>
          <p:nvPr/>
        </p:nvSpPr>
        <p:spPr>
          <a:xfrm>
            <a:off x="1170661" y="4110574"/>
            <a:ext cx="747287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364;p60">
            <a:extLst>
              <a:ext uri="{FF2B5EF4-FFF2-40B4-BE49-F238E27FC236}">
                <a16:creationId xmlns:a16="http://schemas.microsoft.com/office/drawing/2014/main" id="{9FF64D29-27FC-40F8-BBDE-7D4B9BACBA5D}"/>
              </a:ext>
            </a:extLst>
          </p:cNvPr>
          <p:cNvSpPr txBox="1"/>
          <p:nvPr/>
        </p:nvSpPr>
        <p:spPr>
          <a:xfrm>
            <a:off x="1169809" y="4105511"/>
            <a:ext cx="747287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矩阵分解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id="{E00C3EBE-6D74-4383-B61A-F46F2EC08CD6}"/>
              </a:ext>
            </a:extLst>
          </p:cNvPr>
          <p:cNvSpPr/>
          <p:nvPr/>
        </p:nvSpPr>
        <p:spPr>
          <a:xfrm rot="5400000">
            <a:off x="1300094" y="1751188"/>
            <a:ext cx="227592" cy="1682309"/>
          </a:xfrm>
          <a:prstGeom prst="leftBrace">
            <a:avLst/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左大括号 118">
            <a:extLst>
              <a:ext uri="{FF2B5EF4-FFF2-40B4-BE49-F238E27FC236}">
                <a16:creationId xmlns:a16="http://schemas.microsoft.com/office/drawing/2014/main" id="{29D03E61-EB32-4762-BEE3-D4DF58FF188F}"/>
              </a:ext>
            </a:extLst>
          </p:cNvPr>
          <p:cNvSpPr/>
          <p:nvPr/>
        </p:nvSpPr>
        <p:spPr>
          <a:xfrm rot="5400000">
            <a:off x="6743798" y="516190"/>
            <a:ext cx="283368" cy="2798165"/>
          </a:xfrm>
          <a:prstGeom prst="leftBrace">
            <a:avLst>
              <a:gd name="adj1" fmla="val 8333"/>
              <a:gd name="adj2" fmla="val 50211"/>
            </a:avLst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左大括号 122">
            <a:extLst>
              <a:ext uri="{FF2B5EF4-FFF2-40B4-BE49-F238E27FC236}">
                <a16:creationId xmlns:a16="http://schemas.microsoft.com/office/drawing/2014/main" id="{0DFC805C-65F9-45D9-86E4-82C84615FF01}"/>
              </a:ext>
            </a:extLst>
          </p:cNvPr>
          <p:cNvSpPr/>
          <p:nvPr/>
        </p:nvSpPr>
        <p:spPr>
          <a:xfrm rot="5400000">
            <a:off x="2278280" y="2573655"/>
            <a:ext cx="341591" cy="2486818"/>
          </a:xfrm>
          <a:prstGeom prst="leftBrace">
            <a:avLst>
              <a:gd name="adj1" fmla="val 8333"/>
              <a:gd name="adj2" fmla="val 39758"/>
            </a:avLst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左大括号 124">
            <a:extLst>
              <a:ext uri="{FF2B5EF4-FFF2-40B4-BE49-F238E27FC236}">
                <a16:creationId xmlns:a16="http://schemas.microsoft.com/office/drawing/2014/main" id="{32112C6A-4513-4E10-B105-4A1255A5EB55}"/>
              </a:ext>
            </a:extLst>
          </p:cNvPr>
          <p:cNvSpPr/>
          <p:nvPr/>
        </p:nvSpPr>
        <p:spPr>
          <a:xfrm rot="5400000">
            <a:off x="2266182" y="366842"/>
            <a:ext cx="220281" cy="3033777"/>
          </a:xfrm>
          <a:prstGeom prst="leftBrace">
            <a:avLst>
              <a:gd name="adj1" fmla="val 8333"/>
              <a:gd name="adj2" fmla="val 51601"/>
            </a:avLst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Google Shape;339;p34">
            <a:extLst>
              <a:ext uri="{FF2B5EF4-FFF2-40B4-BE49-F238E27FC236}">
                <a16:creationId xmlns:a16="http://schemas.microsoft.com/office/drawing/2014/main" id="{D6FA4B96-6859-464B-9091-4B8C38FB3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279" y="467760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dirty="0"/>
              <a:t>深度学习</a:t>
            </a:r>
            <a:r>
              <a:rPr lang="es" altLang="zh-CN" dirty="0"/>
              <a:t> </a:t>
            </a:r>
            <a:r>
              <a:rPr lang="zh-CN" altLang="en-US" b="1" dirty="0">
                <a:solidFill>
                  <a:srgbClr val="E9AA1B"/>
                </a:solidFill>
              </a:rPr>
              <a:t>部署推理</a:t>
            </a:r>
            <a:r>
              <a:rPr lang="es" b="1" dirty="0"/>
              <a:t> </a:t>
            </a:r>
            <a:r>
              <a:rPr lang="zh-CN" altLang="en-US" b="1" dirty="0"/>
              <a:t>优化</a:t>
            </a:r>
            <a:endParaRPr dirty="0"/>
          </a:p>
        </p:txBody>
      </p:sp>
      <p:sp>
        <p:nvSpPr>
          <p:cNvPr id="127" name="Google Shape;341;p34">
            <a:extLst>
              <a:ext uri="{FF2B5EF4-FFF2-40B4-BE49-F238E27FC236}">
                <a16:creationId xmlns:a16="http://schemas.microsoft.com/office/drawing/2014/main" id="{53206AF7-44E3-4AB4-9716-05AC3F9B1F25}"/>
              </a:ext>
            </a:extLst>
          </p:cNvPr>
          <p:cNvSpPr/>
          <p:nvPr/>
        </p:nvSpPr>
        <p:spPr>
          <a:xfrm rot="10800000">
            <a:off x="572737" y="551292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1357;p60">
            <a:extLst>
              <a:ext uri="{FF2B5EF4-FFF2-40B4-BE49-F238E27FC236}">
                <a16:creationId xmlns:a16="http://schemas.microsoft.com/office/drawing/2014/main" id="{522CEDD2-CD79-4524-BC1D-897A258C3064}"/>
              </a:ext>
            </a:extLst>
          </p:cNvPr>
          <p:cNvSpPr/>
          <p:nvPr/>
        </p:nvSpPr>
        <p:spPr>
          <a:xfrm>
            <a:off x="3189272" y="207052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362;p60">
            <a:extLst>
              <a:ext uri="{FF2B5EF4-FFF2-40B4-BE49-F238E27FC236}">
                <a16:creationId xmlns:a16="http://schemas.microsoft.com/office/drawing/2014/main" id="{EE6EBD93-3B95-4CEE-99D7-291477DD433A}"/>
              </a:ext>
            </a:extLst>
          </p:cNvPr>
          <p:cNvSpPr txBox="1"/>
          <p:nvPr/>
        </p:nvSpPr>
        <p:spPr>
          <a:xfrm>
            <a:off x="3189272" y="2082065"/>
            <a:ext cx="791400" cy="33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后端压缩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2" name="Google Shape;1367;p60">
            <a:extLst>
              <a:ext uri="{FF2B5EF4-FFF2-40B4-BE49-F238E27FC236}">
                <a16:creationId xmlns:a16="http://schemas.microsoft.com/office/drawing/2014/main" id="{E6AE03DA-78FA-4129-808C-630241EA6557}"/>
              </a:ext>
            </a:extLst>
          </p:cNvPr>
          <p:cNvSpPr/>
          <p:nvPr/>
        </p:nvSpPr>
        <p:spPr>
          <a:xfrm rot="5400000">
            <a:off x="3003145" y="3002520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368;p60">
            <a:extLst>
              <a:ext uri="{FF2B5EF4-FFF2-40B4-BE49-F238E27FC236}">
                <a16:creationId xmlns:a16="http://schemas.microsoft.com/office/drawing/2014/main" id="{E30F9E31-59A7-42DD-A4CB-7737D370CF12}"/>
              </a:ext>
            </a:extLst>
          </p:cNvPr>
          <p:cNvSpPr txBox="1"/>
          <p:nvPr/>
        </p:nvSpPr>
        <p:spPr>
          <a:xfrm rot="16200000">
            <a:off x="3003146" y="3002520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二值网络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4" name="左大括号 83">
            <a:extLst>
              <a:ext uri="{FF2B5EF4-FFF2-40B4-BE49-F238E27FC236}">
                <a16:creationId xmlns:a16="http://schemas.microsoft.com/office/drawing/2014/main" id="{91DD342A-EC00-4E63-B00C-5AB343110BC2}"/>
              </a:ext>
            </a:extLst>
          </p:cNvPr>
          <p:cNvSpPr/>
          <p:nvPr/>
        </p:nvSpPr>
        <p:spPr>
          <a:xfrm rot="5400000">
            <a:off x="3612422" y="1446523"/>
            <a:ext cx="228467" cy="2290762"/>
          </a:xfrm>
          <a:prstGeom prst="leftBrace">
            <a:avLst/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Google Shape;1359;p60">
            <a:extLst>
              <a:ext uri="{FF2B5EF4-FFF2-40B4-BE49-F238E27FC236}">
                <a16:creationId xmlns:a16="http://schemas.microsoft.com/office/drawing/2014/main" id="{E1BB8886-8D44-492A-9158-F03AA7761E01}"/>
              </a:ext>
            </a:extLst>
          </p:cNvPr>
          <p:cNvSpPr/>
          <p:nvPr/>
        </p:nvSpPr>
        <p:spPr>
          <a:xfrm>
            <a:off x="2080675" y="4109790"/>
            <a:ext cx="747287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364;p60">
            <a:extLst>
              <a:ext uri="{FF2B5EF4-FFF2-40B4-BE49-F238E27FC236}">
                <a16:creationId xmlns:a16="http://schemas.microsoft.com/office/drawing/2014/main" id="{EE744D28-7DAC-4702-9892-1693F0C14A0E}"/>
              </a:ext>
            </a:extLst>
          </p:cNvPr>
          <p:cNvSpPr txBox="1"/>
          <p:nvPr/>
        </p:nvSpPr>
        <p:spPr>
          <a:xfrm>
            <a:off x="2079823" y="4104727"/>
            <a:ext cx="747287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分组卷积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" name="Google Shape;1359;p60">
            <a:extLst>
              <a:ext uri="{FF2B5EF4-FFF2-40B4-BE49-F238E27FC236}">
                <a16:creationId xmlns:a16="http://schemas.microsoft.com/office/drawing/2014/main" id="{22BA71AD-909A-4146-999B-312B3B94342A}"/>
              </a:ext>
            </a:extLst>
          </p:cNvPr>
          <p:cNvSpPr/>
          <p:nvPr/>
        </p:nvSpPr>
        <p:spPr>
          <a:xfrm>
            <a:off x="2989837" y="4108459"/>
            <a:ext cx="747287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364;p60">
            <a:extLst>
              <a:ext uri="{FF2B5EF4-FFF2-40B4-BE49-F238E27FC236}">
                <a16:creationId xmlns:a16="http://schemas.microsoft.com/office/drawing/2014/main" id="{9BCF2047-A9F1-4060-8E05-84DBE8CD11F4}"/>
              </a:ext>
            </a:extLst>
          </p:cNvPr>
          <p:cNvSpPr txBox="1"/>
          <p:nvPr/>
        </p:nvSpPr>
        <p:spPr>
          <a:xfrm>
            <a:off x="2988985" y="4103396"/>
            <a:ext cx="747287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分解卷积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5" name="Google Shape;1359;p60">
            <a:extLst>
              <a:ext uri="{FF2B5EF4-FFF2-40B4-BE49-F238E27FC236}">
                <a16:creationId xmlns:a16="http://schemas.microsoft.com/office/drawing/2014/main" id="{6D105D2B-BA65-4B7E-A5EB-995D105EB20F}"/>
              </a:ext>
            </a:extLst>
          </p:cNvPr>
          <p:cNvSpPr/>
          <p:nvPr/>
        </p:nvSpPr>
        <p:spPr>
          <a:xfrm>
            <a:off x="4029223" y="4108458"/>
            <a:ext cx="747287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1364;p60">
            <a:extLst>
              <a:ext uri="{FF2B5EF4-FFF2-40B4-BE49-F238E27FC236}">
                <a16:creationId xmlns:a16="http://schemas.microsoft.com/office/drawing/2014/main" id="{9FEAB255-F722-4DA6-81F7-D042AC9E26D1}"/>
              </a:ext>
            </a:extLst>
          </p:cNvPr>
          <p:cNvSpPr txBox="1"/>
          <p:nvPr/>
        </p:nvSpPr>
        <p:spPr>
          <a:xfrm>
            <a:off x="4028371" y="4103395"/>
            <a:ext cx="747287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突触剪枝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7" name="Google Shape;1359;p60">
            <a:extLst>
              <a:ext uri="{FF2B5EF4-FFF2-40B4-BE49-F238E27FC236}">
                <a16:creationId xmlns:a16="http://schemas.microsoft.com/office/drawing/2014/main" id="{8D6E868F-D2E5-4143-B63F-FE5034F9F1E6}"/>
              </a:ext>
            </a:extLst>
          </p:cNvPr>
          <p:cNvSpPr/>
          <p:nvPr/>
        </p:nvSpPr>
        <p:spPr>
          <a:xfrm>
            <a:off x="4977419" y="4107127"/>
            <a:ext cx="898563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364;p60">
            <a:extLst>
              <a:ext uri="{FF2B5EF4-FFF2-40B4-BE49-F238E27FC236}">
                <a16:creationId xmlns:a16="http://schemas.microsoft.com/office/drawing/2014/main" id="{4CDD0213-BD17-4E19-99A2-3989F6F62FBF}"/>
              </a:ext>
            </a:extLst>
          </p:cNvPr>
          <p:cNvSpPr txBox="1"/>
          <p:nvPr/>
        </p:nvSpPr>
        <p:spPr>
          <a:xfrm>
            <a:off x="4976568" y="4108458"/>
            <a:ext cx="898562" cy="33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神经元剪枝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9" name="Google Shape;1359;p60">
            <a:extLst>
              <a:ext uri="{FF2B5EF4-FFF2-40B4-BE49-F238E27FC236}">
                <a16:creationId xmlns:a16="http://schemas.microsoft.com/office/drawing/2014/main" id="{B6AC9E45-36CA-4904-8B6B-AAC75465A2CC}"/>
              </a:ext>
            </a:extLst>
          </p:cNvPr>
          <p:cNvSpPr/>
          <p:nvPr/>
        </p:nvSpPr>
        <p:spPr>
          <a:xfrm>
            <a:off x="6074849" y="4113521"/>
            <a:ext cx="1002679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364;p60">
            <a:extLst>
              <a:ext uri="{FF2B5EF4-FFF2-40B4-BE49-F238E27FC236}">
                <a16:creationId xmlns:a16="http://schemas.microsoft.com/office/drawing/2014/main" id="{DB46377F-B3AD-47CC-AEC0-DCBBB85F9A85}"/>
              </a:ext>
            </a:extLst>
          </p:cNvPr>
          <p:cNvSpPr txBox="1"/>
          <p:nvPr/>
        </p:nvSpPr>
        <p:spPr>
          <a:xfrm>
            <a:off x="6073998" y="4114852"/>
            <a:ext cx="1002679" cy="33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权重矩阵剪枝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1" name="左大括号 100">
            <a:extLst>
              <a:ext uri="{FF2B5EF4-FFF2-40B4-BE49-F238E27FC236}">
                <a16:creationId xmlns:a16="http://schemas.microsoft.com/office/drawing/2014/main" id="{B501126C-36CB-4B7D-BFE5-94C26D3614C5}"/>
              </a:ext>
            </a:extLst>
          </p:cNvPr>
          <p:cNvSpPr/>
          <p:nvPr/>
        </p:nvSpPr>
        <p:spPr>
          <a:xfrm rot="5400000">
            <a:off x="5375349" y="2334735"/>
            <a:ext cx="341592" cy="2964656"/>
          </a:xfrm>
          <a:prstGeom prst="leftBrace">
            <a:avLst>
              <a:gd name="adj1" fmla="val 8333"/>
              <a:gd name="adj2" fmla="val 77063"/>
            </a:avLst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664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144650" y="783575"/>
            <a:ext cx="8854800" cy="21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TensorRT</a:t>
            </a:r>
            <a:r>
              <a:rPr lang="en-US" dirty="0"/>
              <a:t> </a:t>
            </a:r>
            <a:r>
              <a:rPr lang="zh-CN" altLang="en-US" dirty="0"/>
              <a:t>优化原理</a:t>
            </a:r>
            <a:endParaRPr dirty="0"/>
          </a:p>
        </p:txBody>
      </p:sp>
      <p:sp>
        <p:nvSpPr>
          <p:cNvPr id="430" name="Google Shape;430;p38"/>
          <p:cNvSpPr txBox="1">
            <a:spLocks noGrp="1"/>
          </p:cNvSpPr>
          <p:nvPr>
            <p:ph type="subTitle" idx="3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Yellow Abstract Bussin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4353</TotalTime>
  <Words>1909</Words>
  <Application>Microsoft Office PowerPoint</Application>
  <PresentationFormat>全屏显示(16:9)</PresentationFormat>
  <Paragraphs>354</Paragraphs>
  <Slides>45</Slides>
  <Notes>32</Notes>
  <HiddenSlides>0</HiddenSlides>
  <MMClips>3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1" baseType="lpstr">
      <vt:lpstr>Arvo</vt:lpstr>
      <vt:lpstr>Montserrat Light</vt:lpstr>
      <vt:lpstr>Arial</vt:lpstr>
      <vt:lpstr>Cambria Math</vt:lpstr>
      <vt:lpstr>Montserrat SemiBold</vt:lpstr>
      <vt:lpstr>Bodoni</vt:lpstr>
      <vt:lpstr>Montserrat ExtraBold</vt:lpstr>
      <vt:lpstr>Cabin</vt:lpstr>
      <vt:lpstr>Montserrat Medium</vt:lpstr>
      <vt:lpstr>Montserrat</vt:lpstr>
      <vt:lpstr>Montserrat ExtraLight</vt:lpstr>
      <vt:lpstr>Montserrat Black</vt:lpstr>
      <vt:lpstr>宋体</vt:lpstr>
      <vt:lpstr>Cabin Regular</vt:lpstr>
      <vt:lpstr>Proxima Nova Semibold</vt:lpstr>
      <vt:lpstr>Yellow Abstract Bussines</vt:lpstr>
      <vt:lpstr>简介  NVIDIA TensorRT 以及实战记录</vt:lpstr>
      <vt:lpstr>Contents</vt:lpstr>
      <vt:lpstr>TensorRT 简介</vt:lpstr>
      <vt:lpstr>TensorRT 应用</vt:lpstr>
      <vt:lpstr>深度学习 实际应用解决方案 分为</vt:lpstr>
      <vt:lpstr>深度学习 实际应用解决方案 分为</vt:lpstr>
      <vt:lpstr>深度学习 训练阶段 优化</vt:lpstr>
      <vt:lpstr>深度学习 部署推理 优化</vt:lpstr>
      <vt:lpstr>PowerPoint 演示文稿</vt:lpstr>
      <vt:lpstr>PowerPoint 演示文稿</vt:lpstr>
      <vt:lpstr>TensorRT  优化方式 </vt:lpstr>
      <vt:lpstr>TensorRT 优化方式  权重与激活精度校准</vt:lpstr>
      <vt:lpstr>低精度推理 可行性分析</vt:lpstr>
      <vt:lpstr>低精度推理 可行性分析</vt:lpstr>
      <vt:lpstr>低精度推理 可行性分析</vt:lpstr>
      <vt:lpstr>TensorRT  优化方式 </vt:lpstr>
      <vt:lpstr>TensorRT 优化方式  层与张量融合</vt:lpstr>
      <vt:lpstr>TensorRT 优化方式  层与张量融合</vt:lpstr>
      <vt:lpstr>TensorRT 优化方式  层与张量融合</vt:lpstr>
      <vt:lpstr>TensorRT 优化方式  层与张量融合</vt:lpstr>
      <vt:lpstr>层与张量融合 可行性分析</vt:lpstr>
      <vt:lpstr>TensorRT 优化方式  层与张量融合</vt:lpstr>
      <vt:lpstr>TensorRT 优化方式  层与张量融合</vt:lpstr>
      <vt:lpstr>TensorRT 优化方式  层与张量融合</vt:lpstr>
      <vt:lpstr>TensorRT  优化方式 </vt:lpstr>
      <vt:lpstr>TensorRT 优化方式  内核自动调整与动态张量显存</vt:lpstr>
      <vt:lpstr>多流执行 可行性分析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TensorRT  结论&amp;启示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简介  NVIDIA TensorRT 以及实战记录</dc:title>
  <dc:creator>XXX</dc:creator>
  <cp:lastModifiedBy>jiao zhang</cp:lastModifiedBy>
  <cp:revision>129</cp:revision>
  <dcterms:modified xsi:type="dcterms:W3CDTF">2020-11-04T09:02:17Z</dcterms:modified>
</cp:coreProperties>
</file>